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7"/>
  </p:notesMasterIdLst>
  <p:sldIdLst>
    <p:sldId id="262" r:id="rId2"/>
    <p:sldId id="312" r:id="rId3"/>
    <p:sldId id="314" r:id="rId4"/>
    <p:sldId id="318" r:id="rId5"/>
    <p:sldId id="473" r:id="rId6"/>
    <p:sldId id="476" r:id="rId7"/>
    <p:sldId id="475" r:id="rId8"/>
    <p:sldId id="474" r:id="rId9"/>
    <p:sldId id="316" r:id="rId10"/>
    <p:sldId id="390" r:id="rId11"/>
    <p:sldId id="391" r:id="rId12"/>
    <p:sldId id="392" r:id="rId13"/>
    <p:sldId id="442" r:id="rId14"/>
    <p:sldId id="444" r:id="rId15"/>
    <p:sldId id="440" r:id="rId16"/>
    <p:sldId id="436" r:id="rId17"/>
    <p:sldId id="438" r:id="rId18"/>
    <p:sldId id="471" r:id="rId19"/>
    <p:sldId id="437" r:id="rId20"/>
    <p:sldId id="394" r:id="rId21"/>
    <p:sldId id="470" r:id="rId22"/>
    <p:sldId id="446" r:id="rId23"/>
    <p:sldId id="395" r:id="rId24"/>
    <p:sldId id="441" r:id="rId25"/>
    <p:sldId id="472" r:id="rId26"/>
    <p:sldId id="445" r:id="rId27"/>
    <p:sldId id="439" r:id="rId28"/>
    <p:sldId id="399" r:id="rId29"/>
    <p:sldId id="448" r:id="rId30"/>
    <p:sldId id="449" r:id="rId31"/>
    <p:sldId id="451" r:id="rId32"/>
    <p:sldId id="454" r:id="rId33"/>
    <p:sldId id="464" r:id="rId34"/>
    <p:sldId id="468" r:id="rId35"/>
    <p:sldId id="467" r:id="rId36"/>
  </p:sldIdLst>
  <p:sldSz cx="12192000" cy="6858000"/>
  <p:notesSz cx="6858000" cy="9144000"/>
  <p:embeddedFontLst>
    <p:embeddedFont>
      <p:font typeface="方正粗宋简体" panose="02010600030101010101" charset="-122"/>
      <p:regular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黑体" panose="02010609060101010101" pitchFamily="49" charset="-122"/>
      <p:regular r:id="rId45"/>
    </p:embeddedFont>
    <p:embeddedFont>
      <p:font typeface="微软雅黑" panose="020B0503020204020204" pitchFamily="34" charset="-122"/>
      <p:regular r:id="rId46"/>
      <p:bold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84346" autoAdjust="0"/>
  </p:normalViewPr>
  <p:slideViewPr>
    <p:cSldViewPr snapToGrid="0">
      <p:cViewPr varScale="1">
        <p:scale>
          <a:sx n="60" d="100"/>
          <a:sy n="60" d="100"/>
        </p:scale>
        <p:origin x="114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目前只应用在受限领域。语义：句子的字面含义。</a:t>
          </a:r>
          <a:r>
            <a:rPr lang="en-US" altLang="zh-CN" sz="2000" kern="1200" dirty="0">
              <a:solidFill>
                <a:schemeClr val="tx1">
                  <a:lumMod val="65000"/>
                  <a:lumOff val="35000"/>
                </a:schemeClr>
              </a:solidFill>
              <a:latin typeface="微软雅黑" pitchFamily="34" charset="-122"/>
              <a:ea typeface="微软雅黑" pitchFamily="34" charset="-122"/>
              <a:cs typeface="+mn-cs"/>
            </a:rPr>
            <a:t>What is said.</a:t>
          </a:r>
          <a:r>
            <a:rPr lang="zh-CN" altLang="en-US" sz="2000" kern="1200" dirty="0">
              <a:solidFill>
                <a:schemeClr val="tx1">
                  <a:lumMod val="65000"/>
                  <a:lumOff val="35000"/>
                </a:schemeClr>
              </a:solidFill>
              <a:latin typeface="微软雅黑" pitchFamily="34" charset="-122"/>
              <a:ea typeface="微软雅黑" pitchFamily="34" charset="-122"/>
              <a:cs typeface="+mn-cs"/>
            </a:rPr>
            <a:t>无视语境。</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语用级别</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语用：句子的言外之意。</a:t>
          </a:r>
          <a:r>
            <a:rPr lang="en-US" altLang="zh-CN" sz="2000" kern="1200" dirty="0">
              <a:solidFill>
                <a:schemeClr val="tx1">
                  <a:lumMod val="65000"/>
                  <a:lumOff val="35000"/>
                </a:schemeClr>
              </a:solidFill>
              <a:latin typeface="微软雅黑" pitchFamily="34" charset="-122"/>
              <a:ea typeface="微软雅黑" pitchFamily="34" charset="-122"/>
              <a:cs typeface="+mn-cs"/>
            </a:rPr>
            <a:t>What is implicated</a:t>
          </a:r>
          <a:r>
            <a:rPr lang="zh-CN" altLang="en-US" sz="2000" kern="1200" dirty="0">
              <a:solidFill>
                <a:schemeClr val="tx1">
                  <a:lumMod val="65000"/>
                  <a:lumOff val="35000"/>
                </a:schemeClr>
              </a:solidFill>
              <a:latin typeface="微软雅黑" pitchFamily="34" charset="-122"/>
              <a:ea typeface="微软雅黑" pitchFamily="34" charset="-122"/>
              <a:cs typeface="+mn-cs"/>
            </a:rPr>
            <a:t>。随语境变化。</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语义级别</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X="13557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35790">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EAEABC3B-6D86-4728-B014-1E09301F1902}" type="presOf" srcId="{8164C08B-7FEA-49D1-8EDB-A34D4A5AE13A}" destId="{F4149E3D-D159-4E8D-9645-4C34100CAD08}" srcOrd="0" destOrd="0" presId="urn:microsoft.com/office/officeart/2005/8/layout/vList5"/>
    <dgm:cxn modelId="{69626964-E8F0-4647-A765-4A11F70DC8C7}" type="presOf" srcId="{E7B058C8-9F24-4425-9245-540C959E25B2}" destId="{988D9766-81DD-42EA-8025-F35CE451537D}" srcOrd="0" destOrd="0" presId="urn:microsoft.com/office/officeart/2005/8/layout/vList5"/>
    <dgm:cxn modelId="{F38AAD95-3717-4382-9501-6ACD0419E0BF}"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41B741F3-4351-4EB1-AF70-8E49068C66EB}" type="presOf" srcId="{7B82EDC0-28C3-4FE7-9893-B4115506E30C}" destId="{1AF1258D-7D71-462E-899A-895332038374}" srcOrd="0" destOrd="0" presId="urn:microsoft.com/office/officeart/2005/8/layout/vList5"/>
    <dgm:cxn modelId="{3E4325FD-8AB5-4446-9D35-81D9710848B1}"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8096C819-54DD-4213-9879-18A1CB04BE37}" type="presParOf" srcId="{1AF1258D-7D71-462E-899A-895332038374}" destId="{464B684D-6A54-4966-A942-B64EFDFA3F3A}" srcOrd="0" destOrd="0" presId="urn:microsoft.com/office/officeart/2005/8/layout/vList5"/>
    <dgm:cxn modelId="{3BB95DA1-25A4-4E62-9A5C-451997B82526}" type="presParOf" srcId="{464B684D-6A54-4966-A942-B64EFDFA3F3A}" destId="{F4149E3D-D159-4E8D-9645-4C34100CAD08}" srcOrd="0" destOrd="0" presId="urn:microsoft.com/office/officeart/2005/8/layout/vList5"/>
    <dgm:cxn modelId="{4A4E4F81-1D90-4272-8B70-B5AF82F6774E}" type="presParOf" srcId="{464B684D-6A54-4966-A942-B64EFDFA3F3A}" destId="{5E312260-BB8C-4259-9A9A-07FD49D660DE}" srcOrd="1" destOrd="0" presId="urn:microsoft.com/office/officeart/2005/8/layout/vList5"/>
    <dgm:cxn modelId="{D80A0EB2-1C77-42C4-85FD-AFBA1D3AAFA6}" type="presParOf" srcId="{1AF1258D-7D71-462E-899A-895332038374}" destId="{B15E52DD-BF95-48EF-83BF-64D9AE8A1181}" srcOrd="1" destOrd="0" presId="urn:microsoft.com/office/officeart/2005/8/layout/vList5"/>
    <dgm:cxn modelId="{B2C0FFBF-B992-4F67-A3E0-073022D0BAFE}" type="presParOf" srcId="{1AF1258D-7D71-462E-899A-895332038374}" destId="{561821EA-E295-47E4-A7EF-0FAE72E8F842}" srcOrd="2" destOrd="0" presId="urn:microsoft.com/office/officeart/2005/8/layout/vList5"/>
    <dgm:cxn modelId="{434A62E2-04DA-4ADF-8DA6-7B5A74858811}" type="presParOf" srcId="{561821EA-E295-47E4-A7EF-0FAE72E8F842}" destId="{988D9766-81DD-42EA-8025-F35CE451537D}" srcOrd="0" destOrd="0" presId="urn:microsoft.com/office/officeart/2005/8/layout/vList5"/>
    <dgm:cxn modelId="{C3C96ED8-E543-41ED-ACA6-E6B4B954DA53}"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最大匹配法：与词表中最长的词优先匹配。正向、反向、双向。应用广泛</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汉语亚词</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字</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汉语分词</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E5B9741D-9624-4A98-953B-EA6DDEFBA0D7}">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2</a:t>
          </a:r>
          <a:r>
            <a:rPr lang="zh-CN" altLang="en-US" sz="2000" kern="1200" dirty="0">
              <a:solidFill>
                <a:schemeClr val="tx1">
                  <a:lumMod val="65000"/>
                  <a:lumOff val="35000"/>
                </a:schemeClr>
              </a:solidFill>
              <a:latin typeface="微软雅黑" pitchFamily="34" charset="-122"/>
              <a:ea typeface="微软雅黑" pitchFamily="34" charset="-122"/>
              <a:cs typeface="+mn-cs"/>
            </a:rPr>
            <a:t>：未登录词识别</a:t>
          </a:r>
        </a:p>
      </dgm:t>
    </dgm:pt>
    <dgm:pt modelId="{40893F60-2DE6-46B2-8367-AE91938CCC54}" type="parTrans" cxnId="{CAF723B7-E81E-432B-9AE5-0E29B9622514}">
      <dgm:prSet/>
      <dgm:spPr/>
      <dgm:t>
        <a:bodyPr/>
        <a:lstStyle/>
        <a:p>
          <a:endParaRPr lang="zh-CN" altLang="en-US"/>
        </a:p>
      </dgm:t>
    </dgm:pt>
    <dgm:pt modelId="{1D107859-2AA9-4FD1-BEF6-D9575CA963FE}" type="sibTrans" cxnId="{CAF723B7-E81E-432B-9AE5-0E29B9622514}">
      <dgm:prSet/>
      <dgm:spPr/>
      <dgm:t>
        <a:bodyPr/>
        <a:lstStyle/>
        <a:p>
          <a:endParaRPr lang="zh-CN" altLang="en-US"/>
        </a:p>
      </dgm:t>
    </dgm:pt>
    <dgm:pt modelId="{A5B3FB2F-9100-437B-99E1-4224B00AB64A}">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1</a:t>
          </a:r>
          <a:r>
            <a:rPr lang="zh-CN" altLang="en-US" sz="2000" kern="1200" dirty="0">
              <a:solidFill>
                <a:schemeClr val="tx1">
                  <a:lumMod val="65000"/>
                  <a:lumOff val="35000"/>
                </a:schemeClr>
              </a:solidFill>
              <a:latin typeface="微软雅黑" pitchFamily="34" charset="-122"/>
              <a:ea typeface="微软雅黑" pitchFamily="34" charset="-122"/>
              <a:cs typeface="+mn-cs"/>
            </a:rPr>
            <a:t>：消除歧义</a:t>
          </a:r>
        </a:p>
      </dgm:t>
    </dgm:pt>
    <dgm:pt modelId="{65280C07-8E00-4962-8555-1953273316D5}" type="parTrans" cxnId="{D03B7786-3484-4E46-B45D-08109EF66E29}">
      <dgm:prSet/>
      <dgm:spPr/>
      <dgm:t>
        <a:bodyPr/>
        <a:lstStyle/>
        <a:p>
          <a:endParaRPr lang="zh-CN" altLang="en-US"/>
        </a:p>
      </dgm:t>
    </dgm:pt>
    <dgm:pt modelId="{097B4FB0-A84B-48DD-AE50-D217E264DF32}" type="sibTrans" cxnId="{D03B7786-3484-4E46-B45D-08109EF66E29}">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X="13557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35790">
        <dgm:presLayoutVars>
          <dgm:bulletEnabled val="1"/>
        </dgm:presLayoutVars>
      </dgm:prSet>
      <dgm:spPr/>
    </dgm:pt>
  </dgm:ptLst>
  <dgm:cxnLst>
    <dgm:cxn modelId="{60EEA80D-F4AF-4297-AC00-4EDE0708B935}" type="presOf" srcId="{7B82EDC0-28C3-4FE7-9893-B4115506E30C}" destId="{1AF1258D-7D71-462E-899A-895332038374}" srcOrd="0" destOrd="0" presId="urn:microsoft.com/office/officeart/2005/8/layout/vList5"/>
    <dgm:cxn modelId="{58591316-ABD5-4BF5-B549-10577BBB2D6E}" type="presOf" srcId="{8164C08B-7FEA-49D1-8EDB-A34D4A5AE13A}" destId="{F4149E3D-D159-4E8D-9645-4C34100CAD08}"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7511FE6C-E930-4ADA-9E16-462692B8E924}" type="presOf" srcId="{0D7B64AF-E89E-4F47-93DF-875AC7EA9F80}" destId="{5E312260-BB8C-4259-9A9A-07FD49D660DE}" srcOrd="0" destOrd="0" presId="urn:microsoft.com/office/officeart/2005/8/layout/vList5"/>
    <dgm:cxn modelId="{D03B7786-3484-4E46-B45D-08109EF66E29}" srcId="{8164C08B-7FEA-49D1-8EDB-A34D4A5AE13A}" destId="{A5B3FB2F-9100-437B-99E1-4224B00AB64A}" srcOrd="1" destOrd="0" parTransId="{65280C07-8E00-4962-8555-1953273316D5}" sibTransId="{097B4FB0-A84B-48DD-AE50-D217E264DF32}"/>
    <dgm:cxn modelId="{CAF723B7-E81E-432B-9AE5-0E29B9622514}" srcId="{8164C08B-7FEA-49D1-8EDB-A34D4A5AE13A}" destId="{E5B9741D-9624-4A98-953B-EA6DDEFBA0D7}" srcOrd="2" destOrd="0" parTransId="{40893F60-2DE6-46B2-8367-AE91938CCC54}" sibTransId="{1D107859-2AA9-4FD1-BEF6-D9575CA963FE}"/>
    <dgm:cxn modelId="{CEDDB6BC-C2FC-43B9-A3EF-46367CD02BAB}" type="presOf" srcId="{22B677B6-3E43-4154-B276-2F0542B27522}" destId="{C36456F2-C104-49EC-A4F4-9E741C50E57D}" srcOrd="0" destOrd="0" presId="urn:microsoft.com/office/officeart/2005/8/layout/vList5"/>
    <dgm:cxn modelId="{5C24D3D3-B78A-4676-9164-EC0BE0237CAE}" type="presOf" srcId="{E5B9741D-9624-4A98-953B-EA6DDEFBA0D7}" destId="{5E312260-BB8C-4259-9A9A-07FD49D660DE}" srcOrd="0" destOrd="2" presId="urn:microsoft.com/office/officeart/2005/8/layout/vList5"/>
    <dgm:cxn modelId="{9F6545D7-C0C2-4076-AAD4-0A43460682EC}"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22333E6-0CE4-4428-B580-7EC3F7F948C5}" type="presOf" srcId="{A5B3FB2F-9100-437B-99E1-4224B00AB64A}" destId="{5E312260-BB8C-4259-9A9A-07FD49D660DE}" srcOrd="0" destOrd="1"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591B5465-3BDE-44DC-9892-61A1276963B7}" type="presParOf" srcId="{1AF1258D-7D71-462E-899A-895332038374}" destId="{464B684D-6A54-4966-A942-B64EFDFA3F3A}" srcOrd="0" destOrd="0" presId="urn:microsoft.com/office/officeart/2005/8/layout/vList5"/>
    <dgm:cxn modelId="{56D48824-8443-43C9-95FC-BB9995CCE3C4}" type="presParOf" srcId="{464B684D-6A54-4966-A942-B64EFDFA3F3A}" destId="{F4149E3D-D159-4E8D-9645-4C34100CAD08}" srcOrd="0" destOrd="0" presId="urn:microsoft.com/office/officeart/2005/8/layout/vList5"/>
    <dgm:cxn modelId="{999C12D0-E5E3-4B2F-A257-621462D736C2}" type="presParOf" srcId="{464B684D-6A54-4966-A942-B64EFDFA3F3A}" destId="{5E312260-BB8C-4259-9A9A-07FD49D660DE}" srcOrd="1" destOrd="0" presId="urn:microsoft.com/office/officeart/2005/8/layout/vList5"/>
    <dgm:cxn modelId="{C5DC98AA-13A4-4118-AE2A-D32215369A97}" type="presParOf" srcId="{1AF1258D-7D71-462E-899A-895332038374}" destId="{B15E52DD-BF95-48EF-83BF-64D9AE8A1181}" srcOrd="1" destOrd="0" presId="urn:microsoft.com/office/officeart/2005/8/layout/vList5"/>
    <dgm:cxn modelId="{AC7DEC65-9A04-49DF-ACF7-C3328EBE21F5}" type="presParOf" srcId="{1AF1258D-7D71-462E-899A-895332038374}" destId="{561821EA-E295-47E4-A7EF-0FAE72E8F842}" srcOrd="2" destOrd="0" presId="urn:microsoft.com/office/officeart/2005/8/layout/vList5"/>
    <dgm:cxn modelId="{4FFC1175-259A-4C9B-BF3C-632C9BEBBEF1}" type="presParOf" srcId="{561821EA-E295-47E4-A7EF-0FAE72E8F842}" destId="{988D9766-81DD-42EA-8025-F35CE451537D}" srcOrd="0" destOrd="0" presId="urn:microsoft.com/office/officeart/2005/8/layout/vList5"/>
    <dgm:cxn modelId="{CAA64201-8F4C-4275-8A1C-A0D339E8E3BC}"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042880" y="-3570359"/>
          <a:ext cx="1985283" cy="962244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目前只应用在受限领域。语义：句子的字面含义。</a:t>
          </a:r>
          <a:r>
            <a:rPr lang="en-US" altLang="zh-CN" sz="2000" kern="1200" dirty="0">
              <a:solidFill>
                <a:schemeClr val="tx1">
                  <a:lumMod val="65000"/>
                  <a:lumOff val="35000"/>
                </a:schemeClr>
              </a:solidFill>
              <a:latin typeface="微软雅黑" pitchFamily="34" charset="-122"/>
              <a:ea typeface="微软雅黑" pitchFamily="34" charset="-122"/>
              <a:cs typeface="+mn-cs"/>
            </a:rPr>
            <a:t>What is said.</a:t>
          </a:r>
          <a:r>
            <a:rPr lang="zh-CN" altLang="en-US" sz="2000" kern="1200" dirty="0">
              <a:solidFill>
                <a:schemeClr val="tx1">
                  <a:lumMod val="65000"/>
                  <a:lumOff val="35000"/>
                </a:schemeClr>
              </a:solidFill>
              <a:latin typeface="微软雅黑" pitchFamily="34" charset="-122"/>
              <a:ea typeface="微软雅黑" pitchFamily="34" charset="-122"/>
              <a:cs typeface="+mn-cs"/>
            </a:rPr>
            <a:t>无视语境。</a:t>
          </a:r>
        </a:p>
      </dsp:txBody>
      <dsp:txXfrm rot="-5400000">
        <a:off x="1224298" y="345137"/>
        <a:ext cx="9525533" cy="1791455"/>
      </dsp:txXfrm>
    </dsp:sp>
    <dsp:sp modelId="{F4149E3D-D159-4E8D-9645-4C34100CAD08}">
      <dsp:nvSpPr>
        <dsp:cNvPr id="0" name=""/>
        <dsp:cNvSpPr/>
      </dsp:nvSpPr>
      <dsp:spPr>
        <a:xfrm>
          <a:off x="169823" y="62"/>
          <a:ext cx="1054474" cy="2481604"/>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语义级别</a:t>
          </a:r>
        </a:p>
      </dsp:txBody>
      <dsp:txXfrm>
        <a:off x="221298" y="51537"/>
        <a:ext cx="951524" cy="2378654"/>
      </dsp:txXfrm>
    </dsp:sp>
    <dsp:sp modelId="{C36456F2-C104-49EC-A4F4-9E741C50E57D}">
      <dsp:nvSpPr>
        <dsp:cNvPr id="0" name=""/>
        <dsp:cNvSpPr/>
      </dsp:nvSpPr>
      <dsp:spPr>
        <a:xfrm rot="5400000">
          <a:off x="5108630" y="-972375"/>
          <a:ext cx="1985283" cy="963784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语用：句子的言外之意。</a:t>
          </a:r>
          <a:r>
            <a:rPr lang="en-US" altLang="zh-CN" sz="2000" kern="1200" dirty="0">
              <a:solidFill>
                <a:schemeClr val="tx1">
                  <a:lumMod val="65000"/>
                  <a:lumOff val="35000"/>
                </a:schemeClr>
              </a:solidFill>
              <a:latin typeface="微软雅黑" pitchFamily="34" charset="-122"/>
              <a:ea typeface="微软雅黑" pitchFamily="34" charset="-122"/>
              <a:cs typeface="+mn-cs"/>
            </a:rPr>
            <a:t>What is implicated</a:t>
          </a:r>
          <a:r>
            <a:rPr lang="zh-CN" altLang="en-US" sz="2000" kern="1200" dirty="0">
              <a:solidFill>
                <a:schemeClr val="tx1">
                  <a:lumMod val="65000"/>
                  <a:lumOff val="35000"/>
                </a:schemeClr>
              </a:solidFill>
              <a:latin typeface="微软雅黑" pitchFamily="34" charset="-122"/>
              <a:ea typeface="微软雅黑" pitchFamily="34" charset="-122"/>
              <a:cs typeface="+mn-cs"/>
            </a:rPr>
            <a:t>。随语境变化。</a:t>
          </a:r>
        </a:p>
      </dsp:txBody>
      <dsp:txXfrm rot="-5400000">
        <a:off x="1282347" y="2950822"/>
        <a:ext cx="9540935" cy="1791455"/>
      </dsp:txXfrm>
    </dsp:sp>
    <dsp:sp modelId="{988D9766-81DD-42EA-8025-F35CE451537D}">
      <dsp:nvSpPr>
        <dsp:cNvPr id="0" name=""/>
        <dsp:cNvSpPr/>
      </dsp:nvSpPr>
      <dsp:spPr>
        <a:xfrm>
          <a:off x="169823" y="2605746"/>
          <a:ext cx="1112524" cy="2481604"/>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语用级别</a:t>
          </a:r>
        </a:p>
      </dsp:txBody>
      <dsp:txXfrm>
        <a:off x="224132" y="2660055"/>
        <a:ext cx="1003906" cy="237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042880" y="-3570359"/>
          <a:ext cx="1985283" cy="962244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最大匹配法：与词表中最长的词优先匹配。正向、反向、双向。应用广泛</a:t>
          </a:r>
        </a:p>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1</a:t>
          </a:r>
          <a:r>
            <a:rPr lang="zh-CN" altLang="en-US" sz="2000" kern="1200" dirty="0">
              <a:solidFill>
                <a:schemeClr val="tx1">
                  <a:lumMod val="65000"/>
                  <a:lumOff val="35000"/>
                </a:schemeClr>
              </a:solidFill>
              <a:latin typeface="微软雅黑" pitchFamily="34" charset="-122"/>
              <a:ea typeface="微软雅黑" pitchFamily="34" charset="-122"/>
              <a:cs typeface="+mn-cs"/>
            </a:rPr>
            <a:t>：消除歧义</a:t>
          </a:r>
        </a:p>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2</a:t>
          </a:r>
          <a:r>
            <a:rPr lang="zh-CN" altLang="en-US" sz="2000" kern="1200" dirty="0">
              <a:solidFill>
                <a:schemeClr val="tx1">
                  <a:lumMod val="65000"/>
                  <a:lumOff val="35000"/>
                </a:schemeClr>
              </a:solidFill>
              <a:latin typeface="微软雅黑" pitchFamily="34" charset="-122"/>
              <a:ea typeface="微软雅黑" pitchFamily="34" charset="-122"/>
              <a:cs typeface="+mn-cs"/>
            </a:rPr>
            <a:t>：未登录词识别</a:t>
          </a:r>
        </a:p>
      </dsp:txBody>
      <dsp:txXfrm rot="-5400000">
        <a:off x="1224298" y="345137"/>
        <a:ext cx="9525533" cy="1791455"/>
      </dsp:txXfrm>
    </dsp:sp>
    <dsp:sp modelId="{F4149E3D-D159-4E8D-9645-4C34100CAD08}">
      <dsp:nvSpPr>
        <dsp:cNvPr id="0" name=""/>
        <dsp:cNvSpPr/>
      </dsp:nvSpPr>
      <dsp:spPr>
        <a:xfrm>
          <a:off x="169823" y="62"/>
          <a:ext cx="1054474" cy="2481604"/>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汉语分词</a:t>
          </a:r>
        </a:p>
      </dsp:txBody>
      <dsp:txXfrm>
        <a:off x="221298" y="51537"/>
        <a:ext cx="951524" cy="2378654"/>
      </dsp:txXfrm>
    </dsp:sp>
    <dsp:sp modelId="{C36456F2-C104-49EC-A4F4-9E741C50E57D}">
      <dsp:nvSpPr>
        <dsp:cNvPr id="0" name=""/>
        <dsp:cNvSpPr/>
      </dsp:nvSpPr>
      <dsp:spPr>
        <a:xfrm rot="5400000">
          <a:off x="5108630" y="-972375"/>
          <a:ext cx="1985283" cy="963784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字</a:t>
          </a:r>
        </a:p>
      </dsp:txBody>
      <dsp:txXfrm rot="-5400000">
        <a:off x="1282347" y="2950822"/>
        <a:ext cx="9540935" cy="1791455"/>
      </dsp:txXfrm>
    </dsp:sp>
    <dsp:sp modelId="{988D9766-81DD-42EA-8025-F35CE451537D}">
      <dsp:nvSpPr>
        <dsp:cNvPr id="0" name=""/>
        <dsp:cNvSpPr/>
      </dsp:nvSpPr>
      <dsp:spPr>
        <a:xfrm>
          <a:off x="169823" y="2605746"/>
          <a:ext cx="1112524" cy="2481604"/>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汉语亚词</a:t>
          </a:r>
        </a:p>
      </dsp:txBody>
      <dsp:txXfrm>
        <a:off x="224132" y="2660055"/>
        <a:ext cx="1003906" cy="237298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2022/5/11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一篇文章一共</a:t>
            </a:r>
            <a:r>
              <a:rPr lang="en-US" altLang="zh-CN" dirty="0"/>
              <a:t>100</a:t>
            </a:r>
            <a:r>
              <a:rPr lang="zh-CN" altLang="en-US" dirty="0"/>
              <a:t>个词汇，其中“机器学习”一共出现</a:t>
            </a:r>
            <a:r>
              <a:rPr lang="en-US" altLang="zh-CN" dirty="0"/>
              <a:t>10</a:t>
            </a:r>
            <a:r>
              <a:rPr lang="zh-CN" altLang="en-US" dirty="0"/>
              <a:t>次，那么他的</a:t>
            </a:r>
            <a:r>
              <a:rPr lang="en-US" altLang="zh-CN" dirty="0"/>
              <a:t>TF</a:t>
            </a:r>
            <a:r>
              <a:rPr lang="zh-CN" altLang="en-US" dirty="0"/>
              <a:t>就是</a:t>
            </a:r>
            <a:r>
              <a:rPr lang="en-US" altLang="zh-CN" dirty="0"/>
              <a:t>10/100=0.1</a:t>
            </a:r>
            <a:r>
              <a:rPr lang="zh-CN" altLang="en-US" dirty="0"/>
              <a:t>，一个文件集中有</a:t>
            </a:r>
            <a:r>
              <a:rPr lang="en-US" altLang="zh-CN" dirty="0"/>
              <a:t>100</a:t>
            </a:r>
            <a:r>
              <a:rPr lang="zh-CN" altLang="en-US" dirty="0"/>
              <a:t>篇文章，共有</a:t>
            </a:r>
            <a:r>
              <a:rPr lang="en-US" altLang="zh-CN" dirty="0"/>
              <a:t>10</a:t>
            </a:r>
            <a:r>
              <a:rPr lang="zh-CN" altLang="en-US" dirty="0"/>
              <a:t>篇文章包含“机器学习”这个词，那么它的文档频率就是</a:t>
            </a:r>
            <a:r>
              <a:rPr lang="en-US" altLang="zh-CN" dirty="0"/>
              <a:t>10/100=0.1</a:t>
            </a:r>
            <a:r>
              <a:rPr lang="zh-CN" altLang="en-US" dirty="0"/>
              <a:t>，反文档频率</a:t>
            </a:r>
            <a:r>
              <a:rPr lang="en-US" altLang="zh-CN" dirty="0"/>
              <a:t>IDF</a:t>
            </a:r>
            <a:r>
              <a:rPr lang="zh-CN" altLang="en-US" dirty="0"/>
              <a:t>就是这个值的倒数，即</a:t>
            </a:r>
            <a:r>
              <a:rPr lang="en-US" altLang="zh-CN" dirty="0"/>
              <a:t>10</a:t>
            </a:r>
            <a:r>
              <a:rPr lang="zh-CN" altLang="en-US" dirty="0"/>
              <a:t>。</a:t>
            </a:r>
            <a:r>
              <a:rPr lang="en-US" altLang="zh-CN" dirty="0"/>
              <a:t>Log</a:t>
            </a:r>
            <a:r>
              <a:rPr lang="zh-CN" altLang="en-US" dirty="0"/>
              <a:t>以</a:t>
            </a:r>
            <a:r>
              <a:rPr lang="en-US" altLang="zh-CN" dirty="0"/>
              <a:t>10</a:t>
            </a:r>
            <a:r>
              <a:rPr lang="zh-CN" altLang="en-US" dirty="0"/>
              <a:t>为底。为了避免分母为</a:t>
            </a:r>
            <a:r>
              <a:rPr lang="en-US" altLang="zh-CN" dirty="0"/>
              <a:t>0</a:t>
            </a:r>
            <a:r>
              <a:rPr lang="zh-CN" altLang="en-US" dirty="0"/>
              <a:t>，有时候加</a:t>
            </a: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80549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一篇文章一共</a:t>
            </a:r>
            <a:r>
              <a:rPr lang="en-US" altLang="zh-CN" dirty="0"/>
              <a:t>100</a:t>
            </a:r>
            <a:r>
              <a:rPr lang="zh-CN" altLang="en-US" dirty="0"/>
              <a:t>个词汇，其中“机器学习”一共出现</a:t>
            </a:r>
            <a:r>
              <a:rPr lang="en-US" altLang="zh-CN" dirty="0"/>
              <a:t>10</a:t>
            </a:r>
            <a:r>
              <a:rPr lang="zh-CN" altLang="en-US" dirty="0"/>
              <a:t>次，那么他的</a:t>
            </a:r>
            <a:r>
              <a:rPr lang="en-US" altLang="zh-CN" dirty="0"/>
              <a:t>TF</a:t>
            </a:r>
            <a:r>
              <a:rPr lang="zh-CN" altLang="en-US" dirty="0"/>
              <a:t>就是</a:t>
            </a:r>
            <a:r>
              <a:rPr lang="en-US" altLang="zh-CN" dirty="0"/>
              <a:t>10/100=0.1</a:t>
            </a:r>
            <a:r>
              <a:rPr lang="zh-CN" altLang="en-US" dirty="0"/>
              <a:t>，一个文件集中有</a:t>
            </a:r>
            <a:r>
              <a:rPr lang="en-US" altLang="zh-CN" dirty="0"/>
              <a:t>100</a:t>
            </a:r>
            <a:r>
              <a:rPr lang="zh-CN" altLang="en-US" dirty="0"/>
              <a:t>篇文章，共有</a:t>
            </a:r>
            <a:r>
              <a:rPr lang="en-US" altLang="zh-CN" dirty="0"/>
              <a:t>10</a:t>
            </a:r>
            <a:r>
              <a:rPr lang="zh-CN" altLang="en-US" dirty="0"/>
              <a:t>篇文章包含“机器学习”这个词，那么它的文档频率就是</a:t>
            </a:r>
            <a:r>
              <a:rPr lang="en-US" altLang="zh-CN" dirty="0"/>
              <a:t>10/100=0.1</a:t>
            </a:r>
            <a:r>
              <a:rPr lang="zh-CN" altLang="en-US" dirty="0"/>
              <a:t>，反文档频率</a:t>
            </a:r>
            <a:r>
              <a:rPr lang="en-US" altLang="zh-CN" dirty="0"/>
              <a:t>IDF</a:t>
            </a:r>
            <a:r>
              <a:rPr lang="zh-CN" altLang="en-US" dirty="0"/>
              <a:t>就是这个值的倒数，即</a:t>
            </a:r>
            <a:r>
              <a:rPr lang="en-US" altLang="zh-CN" dirty="0"/>
              <a:t>10</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805499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http://www.ruanyifeng.com/blog/2013/03/tf-idf.html</a:t>
            </a:r>
          </a:p>
          <a:p>
            <a:r>
              <a:rPr lang="zh-CN" altLang="en-US"/>
              <a:t>提取</a:t>
            </a:r>
            <a:r>
              <a:rPr lang="zh-CN" altLang="en-US" dirty="0"/>
              <a:t>文章特征，即找文章关键词。以</a:t>
            </a:r>
            <a:r>
              <a:rPr lang="en-US" altLang="zh-CN" dirty="0"/>
              <a:t>《</a:t>
            </a:r>
            <a:r>
              <a:rPr lang="zh-CN" altLang="en-US" dirty="0"/>
              <a:t>中国的蜜蜂养殖</a:t>
            </a:r>
            <a:r>
              <a:rPr lang="en-US" altLang="zh-CN" dirty="0"/>
              <a:t>》</a:t>
            </a:r>
            <a:r>
              <a:rPr lang="zh-CN" altLang="en-US" dirty="0"/>
              <a:t>为例，假定该文长度为</a:t>
            </a:r>
            <a:r>
              <a:rPr lang="en-US" altLang="zh-CN" dirty="0"/>
              <a:t>1000</a:t>
            </a:r>
            <a:r>
              <a:rPr lang="zh-CN" altLang="en-US" dirty="0"/>
              <a:t>个词，</a:t>
            </a:r>
            <a:r>
              <a:rPr lang="en-US" altLang="zh-CN" dirty="0"/>
              <a:t>“</a:t>
            </a:r>
            <a:r>
              <a:rPr lang="zh-CN" altLang="en-US" dirty="0"/>
              <a:t>中国</a:t>
            </a:r>
            <a:r>
              <a:rPr lang="en-US" altLang="zh-CN" dirty="0"/>
              <a:t>”</a:t>
            </a:r>
            <a:r>
              <a:rPr lang="zh-CN" altLang="en-US" dirty="0"/>
              <a:t>、</a:t>
            </a:r>
            <a:r>
              <a:rPr lang="en-US" altLang="zh-CN" dirty="0"/>
              <a:t>“</a:t>
            </a:r>
            <a:r>
              <a:rPr lang="zh-CN" altLang="en-US" dirty="0"/>
              <a:t>蜜蜂</a:t>
            </a:r>
            <a:r>
              <a:rPr lang="en-US" altLang="zh-CN" dirty="0"/>
              <a:t>”</a:t>
            </a:r>
            <a:r>
              <a:rPr lang="zh-CN" altLang="en-US" dirty="0"/>
              <a:t>、</a:t>
            </a:r>
            <a:r>
              <a:rPr lang="en-US" altLang="zh-CN" dirty="0"/>
              <a:t>“</a:t>
            </a:r>
            <a:r>
              <a:rPr lang="zh-CN" altLang="en-US" dirty="0"/>
              <a:t>养殖</a:t>
            </a:r>
            <a:r>
              <a:rPr lang="en-US" altLang="zh-CN" dirty="0"/>
              <a:t>”</a:t>
            </a:r>
            <a:r>
              <a:rPr lang="zh-CN" altLang="en-US" dirty="0"/>
              <a:t>各出现</a:t>
            </a:r>
            <a:r>
              <a:rPr lang="en-US" altLang="zh-CN" dirty="0"/>
              <a:t>20</a:t>
            </a:r>
            <a:r>
              <a:rPr lang="zh-CN" altLang="en-US" dirty="0"/>
              <a:t>次，则这三个词的</a:t>
            </a:r>
            <a:r>
              <a:rPr lang="en-US" altLang="zh-CN" dirty="0"/>
              <a:t>“</a:t>
            </a:r>
            <a:r>
              <a:rPr lang="zh-CN" altLang="en-US" dirty="0"/>
              <a:t>词频</a:t>
            </a:r>
            <a:r>
              <a:rPr lang="en-US" altLang="zh-CN" dirty="0"/>
              <a:t>”</a:t>
            </a:r>
            <a:r>
              <a:rPr lang="zh-CN" altLang="en-US" dirty="0"/>
              <a:t>（</a:t>
            </a:r>
            <a:r>
              <a:rPr lang="en-US" altLang="zh-CN" dirty="0"/>
              <a:t>TF</a:t>
            </a:r>
            <a:r>
              <a:rPr lang="zh-CN" altLang="en-US" dirty="0"/>
              <a:t>）都为</a:t>
            </a:r>
            <a:r>
              <a:rPr lang="en-US" altLang="zh-CN" dirty="0"/>
              <a:t>0.02</a:t>
            </a:r>
            <a:r>
              <a:rPr lang="zh-CN" altLang="en-US" dirty="0"/>
              <a:t>。搜索</a:t>
            </a:r>
            <a:r>
              <a:rPr lang="en-US" altLang="zh-CN" dirty="0"/>
              <a:t>Google</a:t>
            </a:r>
            <a:r>
              <a:rPr lang="zh-CN" altLang="en-US" dirty="0"/>
              <a:t>发现，包含</a:t>
            </a:r>
            <a:r>
              <a:rPr lang="en-US" altLang="zh-CN" dirty="0"/>
              <a:t>“</a:t>
            </a:r>
            <a:r>
              <a:rPr lang="zh-CN" altLang="en-US" dirty="0"/>
              <a:t>的</a:t>
            </a:r>
            <a:r>
              <a:rPr lang="en-US" altLang="zh-CN" dirty="0"/>
              <a:t>”</a:t>
            </a:r>
            <a:r>
              <a:rPr lang="zh-CN" altLang="en-US" dirty="0"/>
              <a:t>字的网页共有</a:t>
            </a:r>
            <a:r>
              <a:rPr lang="en-US" altLang="zh-CN" dirty="0"/>
              <a:t>250</a:t>
            </a:r>
            <a:r>
              <a:rPr lang="zh-CN" altLang="en-US" dirty="0"/>
              <a:t>亿张，假定这就是中文网页总数。包含</a:t>
            </a:r>
            <a:r>
              <a:rPr lang="en-US" altLang="zh-CN" dirty="0"/>
              <a:t>“</a:t>
            </a:r>
            <a:r>
              <a:rPr lang="zh-CN" altLang="en-US" dirty="0"/>
              <a:t>中国</a:t>
            </a:r>
            <a:r>
              <a:rPr lang="en-US" altLang="zh-CN" dirty="0"/>
              <a:t>”</a:t>
            </a:r>
            <a:r>
              <a:rPr lang="zh-CN" altLang="en-US" dirty="0"/>
              <a:t>的网页共有</a:t>
            </a:r>
            <a:r>
              <a:rPr lang="en-US" altLang="zh-CN" dirty="0"/>
              <a:t>62.3</a:t>
            </a:r>
            <a:r>
              <a:rPr lang="zh-CN" altLang="en-US" dirty="0"/>
              <a:t>亿张，包含</a:t>
            </a:r>
            <a:r>
              <a:rPr lang="en-US" altLang="zh-CN" dirty="0"/>
              <a:t>“</a:t>
            </a:r>
            <a:r>
              <a:rPr lang="zh-CN" altLang="en-US" dirty="0"/>
              <a:t>蜜蜂</a:t>
            </a:r>
            <a:r>
              <a:rPr lang="en-US" altLang="zh-CN" dirty="0"/>
              <a:t>”</a:t>
            </a:r>
            <a:r>
              <a:rPr lang="zh-CN" altLang="en-US" dirty="0"/>
              <a:t>的网页为</a:t>
            </a:r>
            <a:r>
              <a:rPr lang="en-US" altLang="zh-CN" dirty="0"/>
              <a:t>0.484</a:t>
            </a:r>
            <a:r>
              <a:rPr lang="zh-CN" altLang="en-US" dirty="0"/>
              <a:t>亿张，包含</a:t>
            </a:r>
            <a:r>
              <a:rPr lang="en-US" altLang="zh-CN" dirty="0"/>
              <a:t>“</a:t>
            </a:r>
            <a:r>
              <a:rPr lang="zh-CN" altLang="en-US" dirty="0"/>
              <a:t>养殖</a:t>
            </a:r>
            <a:r>
              <a:rPr lang="en-US" altLang="zh-CN" dirty="0"/>
              <a:t>”</a:t>
            </a:r>
            <a:r>
              <a:rPr lang="zh-CN" altLang="en-US" dirty="0"/>
              <a:t>的网页为</a:t>
            </a:r>
            <a:r>
              <a:rPr lang="en-US" altLang="zh-CN" dirty="0"/>
              <a:t>0.973</a:t>
            </a:r>
            <a:r>
              <a:rPr lang="zh-CN" altLang="en-US" dirty="0"/>
              <a:t>亿张。</a:t>
            </a:r>
            <a:r>
              <a:rPr lang="en-US" altLang="zh-CN" dirty="0"/>
              <a:t>log(250/62.3)=0.603</a:t>
            </a:r>
            <a:r>
              <a:rPr lang="zh-CN" altLang="en-US" dirty="0"/>
              <a:t>（以</a:t>
            </a:r>
            <a:r>
              <a:rPr lang="en-US" altLang="zh-CN" dirty="0"/>
              <a:t>10</a:t>
            </a:r>
            <a:r>
              <a:rPr lang="zh-CN" altLang="en-US" dirty="0"/>
              <a:t>为底）</a:t>
            </a:r>
            <a:r>
              <a:rPr lang="en-US" altLang="zh-CN" dirty="0"/>
              <a:t>,0.002*0.603=0.0121</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26956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信噪比体现了特征项的分类能力。信噪比越大，分类能力越强。</a:t>
            </a:r>
            <a:r>
              <a:rPr lang="en-US" altLang="zh-CN" dirty="0"/>
              <a:t>TF(t)</a:t>
            </a:r>
            <a:r>
              <a:rPr lang="zh-CN" altLang="en-US" dirty="0"/>
              <a:t>特征项</a:t>
            </a:r>
            <a:r>
              <a:rPr lang="en-US" altLang="zh-CN" dirty="0"/>
              <a:t>t</a:t>
            </a:r>
            <a:r>
              <a:rPr lang="zh-CN" altLang="en-US" dirty="0"/>
              <a:t>在所有训练样本中出现的次数。</a:t>
            </a:r>
          </a:p>
          <a:p>
            <a:r>
              <a:rPr lang="zh-CN" altLang="en-US" dirty="0"/>
              <a:t>利用信息熵。当特征项在全部样本中出现一次时，信噪比取得较小值（噪音值最大，</a:t>
            </a:r>
            <a:r>
              <a:rPr lang="en-US" altLang="zh-CN" dirty="0" err="1"/>
              <a:t>logn</a:t>
            </a:r>
            <a:r>
              <a:rPr lang="zh-CN" altLang="en-US" dirty="0"/>
              <a:t>），没有分类能力。当特征项集中出现在一个样本内时，信噪比取得较大值。</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27</a:t>
            </a:fld>
            <a:endParaRPr lang="zh-CN" altLang="en-US"/>
          </a:p>
        </p:txBody>
      </p:sp>
    </p:spTree>
    <p:extLst>
      <p:ext uri="{BB962C8B-B14F-4D97-AF65-F5344CB8AC3E}">
        <p14:creationId xmlns:p14="http://schemas.microsoft.com/office/powerpoint/2010/main" val="95916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词干方法从词形变化方面进行降维，而知识库方法从词义角度进行降维</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29</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30</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31</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32</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33</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处理难点：人大代表去化验科，护士指着前方一牌说：“非本科人员不得入内</a:t>
            </a:r>
            <a:r>
              <a:rPr lang="en-US" altLang="zh-CN" dirty="0"/>
              <a:t>!“</a:t>
            </a:r>
            <a:r>
              <a:rPr lang="zh-CN" altLang="en-US" dirty="0"/>
              <a:t>那人大怒，骂道：“我就化验个尿，还</a:t>
            </a:r>
            <a:r>
              <a:rPr lang="en-US" altLang="zh-CN" dirty="0"/>
              <a:t>TMD</a:t>
            </a:r>
            <a:r>
              <a:rPr lang="zh-CN" altLang="en-US" dirty="0"/>
              <a:t>要本科文凭</a:t>
            </a:r>
            <a:r>
              <a:rPr lang="en-US" altLang="zh-CN" dirty="0"/>
              <a:t>!!!”  </a:t>
            </a:r>
            <a:r>
              <a:rPr lang="zh-CN" altLang="en-US" dirty="0"/>
              <a:t>　　这里歧义产生的原因是词和词组同形。有两个“本科”，本科</a:t>
            </a:r>
            <a:r>
              <a:rPr lang="en-US" altLang="zh-CN" dirty="0"/>
              <a:t>1</a:t>
            </a:r>
            <a:r>
              <a:rPr lang="zh-CN" altLang="en-US" dirty="0"/>
              <a:t>是指本科学历，是词。本科</a:t>
            </a:r>
            <a:r>
              <a:rPr lang="en-US" altLang="zh-CN" dirty="0"/>
              <a:t>2</a:t>
            </a:r>
            <a:r>
              <a:rPr lang="zh-CN" altLang="en-US" dirty="0"/>
              <a:t>是指本科室，是代词“本”加名词“科”构成的词组。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311689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正向最大匹配結果：  企業</a:t>
            </a:r>
            <a:r>
              <a:rPr lang="en-US" altLang="zh-TW" dirty="0"/>
              <a:t>/</a:t>
            </a:r>
            <a:r>
              <a:rPr lang="zh-TW" altLang="en-US" dirty="0"/>
              <a:t>要</a:t>
            </a:r>
            <a:r>
              <a:rPr lang="en-US" altLang="zh-TW" dirty="0"/>
              <a:t>/</a:t>
            </a:r>
            <a:r>
              <a:rPr lang="zh-TW" altLang="en-US" dirty="0"/>
              <a:t>真正</a:t>
            </a:r>
            <a:r>
              <a:rPr lang="en-US" altLang="zh-TW" dirty="0"/>
              <a:t>/</a:t>
            </a:r>
            <a:r>
              <a:rPr lang="zh-TW" altLang="en-US" dirty="0"/>
              <a:t>具有</a:t>
            </a:r>
            <a:r>
              <a:rPr lang="en-US" altLang="zh-TW" dirty="0"/>
              <a:t>/</a:t>
            </a:r>
            <a:r>
              <a:rPr lang="zh-TW" altLang="en-US" dirty="0"/>
              <a:t>用工</a:t>
            </a:r>
            <a:r>
              <a:rPr lang="en-US" altLang="zh-TW" dirty="0"/>
              <a:t>/</a:t>
            </a:r>
            <a:r>
              <a:rPr lang="zh-TW" altLang="en-US" dirty="0"/>
              <a:t>的</a:t>
            </a:r>
            <a:r>
              <a:rPr lang="en-US" altLang="zh-TW" dirty="0"/>
              <a:t>/</a:t>
            </a:r>
            <a:r>
              <a:rPr lang="zh-TW" altLang="en-US" dirty="0"/>
              <a:t>自主權 </a:t>
            </a:r>
            <a:endParaRPr lang="en-US" altLang="zh-TW" dirty="0"/>
          </a:p>
          <a:p>
            <a:r>
              <a:rPr lang="zh-TW" altLang="en-US" dirty="0"/>
              <a:t>反向最大匹配結果：  企業</a:t>
            </a:r>
            <a:r>
              <a:rPr lang="en-US" altLang="zh-TW" dirty="0"/>
              <a:t>/</a:t>
            </a:r>
            <a:r>
              <a:rPr lang="zh-TW" altLang="en-US" dirty="0"/>
              <a:t>要</a:t>
            </a:r>
            <a:r>
              <a:rPr lang="en-US" altLang="zh-TW" dirty="0"/>
              <a:t>/</a:t>
            </a:r>
            <a:r>
              <a:rPr lang="zh-TW" altLang="en-US" dirty="0"/>
              <a:t>真正</a:t>
            </a:r>
            <a:r>
              <a:rPr lang="en-US" altLang="zh-TW" dirty="0"/>
              <a:t>/</a:t>
            </a:r>
            <a:r>
              <a:rPr lang="zh-TW" altLang="en-US" dirty="0"/>
              <a:t>具有</a:t>
            </a:r>
            <a:r>
              <a:rPr lang="en-US" altLang="zh-TW" dirty="0"/>
              <a:t>/</a:t>
            </a:r>
            <a:r>
              <a:rPr lang="zh-TW" altLang="en-US" dirty="0"/>
              <a:t>用工</a:t>
            </a:r>
            <a:r>
              <a:rPr lang="en-US" altLang="zh-TW" dirty="0"/>
              <a:t>/</a:t>
            </a:r>
            <a:r>
              <a:rPr lang="zh-TW" altLang="en-US" dirty="0"/>
              <a:t>的</a:t>
            </a:r>
            <a:r>
              <a:rPr lang="en-US" altLang="zh-TW" dirty="0"/>
              <a:t>/</a:t>
            </a:r>
            <a:r>
              <a:rPr lang="zh-TW" altLang="en-US" dirty="0"/>
              <a:t>自</a:t>
            </a:r>
            <a:r>
              <a:rPr lang="en-US" altLang="zh-TW" dirty="0"/>
              <a:t>/</a:t>
            </a:r>
            <a:r>
              <a:rPr lang="zh-TW" altLang="en-US" dirty="0"/>
              <a:t>主權 </a:t>
            </a:r>
            <a:endParaRPr lang="en-US" altLang="zh-TW" dirty="0"/>
          </a:p>
          <a:p>
            <a:r>
              <a:rPr lang="zh-TW" altLang="en-US" dirty="0"/>
              <a:t>正向最小匹配結果：  向</a:t>
            </a:r>
            <a:r>
              <a:rPr lang="en-US" altLang="zh-TW" dirty="0"/>
              <a:t>/</a:t>
            </a:r>
            <a:r>
              <a:rPr lang="zh-TW" altLang="en-US" dirty="0"/>
              <a:t>老</a:t>
            </a:r>
            <a:r>
              <a:rPr lang="en-US" altLang="zh-TW" dirty="0"/>
              <a:t>/</a:t>
            </a:r>
            <a:r>
              <a:rPr lang="zh-TW" altLang="en-US" dirty="0"/>
              <a:t>人</a:t>
            </a:r>
            <a:r>
              <a:rPr lang="en-US" altLang="zh-TW" dirty="0"/>
              <a:t>/</a:t>
            </a:r>
            <a:r>
              <a:rPr lang="zh-TW" altLang="en-US" dirty="0"/>
              <a:t>家</a:t>
            </a:r>
            <a:r>
              <a:rPr lang="en-US" altLang="zh-TW" dirty="0"/>
              <a:t>/</a:t>
            </a:r>
            <a:r>
              <a:rPr lang="zh-TW" altLang="en-US" dirty="0"/>
              <a:t>陳述</a:t>
            </a:r>
            <a:r>
              <a:rPr lang="en-US" altLang="zh-TW" dirty="0"/>
              <a:t>/</a:t>
            </a:r>
            <a:r>
              <a:rPr lang="zh-TW" altLang="en-US" dirty="0"/>
              <a:t>其</a:t>
            </a:r>
            <a:r>
              <a:rPr lang="en-US" altLang="zh-TW" dirty="0"/>
              <a:t>/</a:t>
            </a:r>
            <a:r>
              <a:rPr lang="zh-TW" altLang="en-US" dirty="0"/>
              <a:t>中</a:t>
            </a:r>
            <a:r>
              <a:rPr lang="en-US" altLang="zh-TW" dirty="0"/>
              <a:t>/</a:t>
            </a:r>
            <a:r>
              <a:rPr lang="zh-TW" altLang="en-US" dirty="0"/>
              <a:t>的</a:t>
            </a:r>
            <a:r>
              <a:rPr lang="en-US" altLang="zh-TW" dirty="0"/>
              <a:t>/</a:t>
            </a:r>
            <a:r>
              <a:rPr lang="zh-TW" altLang="en-US" dirty="0"/>
              <a:t>利</a:t>
            </a:r>
            <a:r>
              <a:rPr lang="en-US" altLang="zh-TW" dirty="0"/>
              <a:t>/</a:t>
            </a:r>
            <a:r>
              <a:rPr lang="zh-TW" altLang="en-US" dirty="0"/>
              <a:t>害 </a:t>
            </a:r>
            <a:endParaRPr lang="en-US" altLang="zh-TW"/>
          </a:p>
          <a:p>
            <a:r>
              <a:rPr lang="zh-TW" altLang="en-US"/>
              <a:t>反向</a:t>
            </a:r>
            <a:r>
              <a:rPr lang="zh-TW" altLang="en-US" dirty="0"/>
              <a:t>最小匹配結果：  向</a:t>
            </a:r>
            <a:r>
              <a:rPr lang="en-US" altLang="zh-TW" dirty="0"/>
              <a:t>/</a:t>
            </a:r>
            <a:r>
              <a:rPr lang="zh-TW" altLang="en-US" dirty="0"/>
              <a:t>老人家</a:t>
            </a:r>
            <a:r>
              <a:rPr lang="en-US" altLang="zh-TW" dirty="0"/>
              <a:t>/</a:t>
            </a:r>
            <a:r>
              <a:rPr lang="zh-TW" altLang="en-US" dirty="0"/>
              <a:t>陳述</a:t>
            </a:r>
            <a:r>
              <a:rPr lang="en-US" altLang="zh-TW" dirty="0"/>
              <a:t>/</a:t>
            </a:r>
            <a:r>
              <a:rPr lang="zh-TW" altLang="en-US" dirty="0"/>
              <a:t>其中</a:t>
            </a:r>
            <a:r>
              <a:rPr lang="en-US" altLang="zh-TW" dirty="0"/>
              <a:t>/</a:t>
            </a:r>
            <a:r>
              <a:rPr lang="zh-TW" altLang="en-US" dirty="0"/>
              <a:t>的利害</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a:t>
            </a:fld>
            <a:endParaRPr lang="zh-CN" altLang="en-US"/>
          </a:p>
        </p:txBody>
      </p:sp>
    </p:spTree>
    <p:extLst>
      <p:ext uri="{BB962C8B-B14F-4D97-AF65-F5344CB8AC3E}">
        <p14:creationId xmlns:p14="http://schemas.microsoft.com/office/powerpoint/2010/main" val="418963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“黑夜总会过去”，“夜总会”；</a:t>
            </a:r>
            <a:endParaRPr lang="en-US" altLang="zh-CN" dirty="0"/>
          </a:p>
          <a:p>
            <a:r>
              <a:rPr lang="zh-CN" altLang="en-US" dirty="0"/>
              <a:t>组合型歧义，例如：</a:t>
            </a:r>
          </a:p>
          <a:p>
            <a:endParaRPr lang="zh-CN" altLang="en-US" dirty="0"/>
          </a:p>
          <a:p>
            <a:r>
              <a:rPr lang="zh-CN" altLang="en-US" dirty="0"/>
              <a:t>  从  马上  跳  下来       （从   马   上  跳  下来）</a:t>
            </a:r>
          </a:p>
          <a:p>
            <a:endParaRPr lang="zh-CN" altLang="en-US" dirty="0"/>
          </a:p>
          <a:p>
            <a:r>
              <a:rPr lang="zh-CN" altLang="en-US" dirty="0"/>
              <a:t>  他  将来  我  校  讲学   （从   将 来 我 校  讲学）</a:t>
            </a:r>
          </a:p>
          <a:p>
            <a:endParaRPr lang="zh-CN" altLang="en-US" dirty="0"/>
          </a:p>
          <a:p>
            <a:r>
              <a:rPr lang="en-US" altLang="zh-CN" dirty="0"/>
              <a:t>·</a:t>
            </a:r>
            <a:r>
              <a:rPr lang="zh-CN" altLang="en-US" dirty="0"/>
              <a:t>交集型歧义，例如：</a:t>
            </a:r>
          </a:p>
          <a:p>
            <a:endParaRPr lang="zh-CN" altLang="en-US" dirty="0"/>
          </a:p>
          <a:p>
            <a:r>
              <a:rPr lang="zh-CN" altLang="en-US" dirty="0"/>
              <a:t>  使用户  满意    （使用  户 满意）</a:t>
            </a:r>
          </a:p>
          <a:p>
            <a:endParaRPr lang="zh-CN" altLang="en-US" dirty="0"/>
          </a:p>
          <a:p>
            <a:r>
              <a:rPr lang="zh-CN" altLang="en-US" dirty="0"/>
              <a:t>  研究生命  的  起源     （研究生  命  的 起源）</a:t>
            </a:r>
          </a:p>
          <a:p>
            <a:endParaRPr lang="zh-CN" altLang="en-US" dirty="0"/>
          </a:p>
          <a:p>
            <a:r>
              <a:rPr lang="en-US" altLang="zh-CN" dirty="0"/>
              <a:t>·</a:t>
            </a:r>
            <a:r>
              <a:rPr lang="zh-CN" altLang="en-US" dirty="0"/>
              <a:t>组合型歧义出现概率低，消解更为困难。</a:t>
            </a:r>
          </a:p>
          <a:p>
            <a:r>
              <a:rPr lang="zh-CN" altLang="en-US" dirty="0"/>
              <a:t> </a:t>
            </a:r>
            <a:r>
              <a:rPr lang="en-US" altLang="zh-CN" dirty="0"/>
              <a:t>· </a:t>
            </a:r>
            <a:r>
              <a:rPr lang="zh-CN" altLang="en-US" dirty="0"/>
              <a:t>由自然语言的二义性所引起的歧义，称为第一类歧义。如：“兵乓球拍卖完了”可切分为“乒乓球</a:t>
            </a:r>
            <a:r>
              <a:rPr lang="en-US" altLang="zh-CN" dirty="0"/>
              <a:t>/</a:t>
            </a:r>
            <a:r>
              <a:rPr lang="zh-CN" altLang="en-US" dirty="0"/>
              <a:t>拍卖</a:t>
            </a:r>
            <a:r>
              <a:rPr lang="en-US" altLang="zh-CN" dirty="0"/>
              <a:t>/</a:t>
            </a:r>
            <a:r>
              <a:rPr lang="zh-CN" altLang="en-US" dirty="0"/>
              <a:t>完了”又可以切分为“乒乓球拍</a:t>
            </a:r>
            <a:r>
              <a:rPr lang="en-US" altLang="zh-CN" dirty="0"/>
              <a:t>/</a:t>
            </a:r>
            <a:r>
              <a:rPr lang="zh-CN" altLang="en-US" dirty="0"/>
              <a:t>卖</a:t>
            </a:r>
            <a:r>
              <a:rPr lang="en-US" altLang="zh-CN" dirty="0"/>
              <a:t>/</a:t>
            </a:r>
            <a:r>
              <a:rPr lang="zh-CN" altLang="en-US" dirty="0"/>
              <a:t>完了”。这两种切分形式无论在语法上还是与以上都是正确的，就是人工分词也会产生歧义，只有结合上下文才能给出正确的切分。</a:t>
            </a:r>
          </a:p>
          <a:p>
            <a:endParaRPr lang="zh-CN" altLang="en-US" dirty="0"/>
          </a:p>
          <a:p>
            <a:r>
              <a:rPr lang="zh-CN" altLang="en-US" dirty="0"/>
              <a:t>     </a:t>
            </a:r>
            <a:r>
              <a:rPr lang="en-US" altLang="zh-CN" dirty="0"/>
              <a:t>· </a:t>
            </a:r>
            <a:r>
              <a:rPr lang="zh-CN" altLang="en-US" dirty="0"/>
              <a:t>由机器自动分词产生的特有歧义，称为第二类歧义。城 市中心、游击战 争、</a:t>
            </a:r>
          </a:p>
          <a:p>
            <a:endParaRPr lang="zh-CN" altLang="en-US" dirty="0"/>
          </a:p>
          <a:p>
            <a:r>
              <a:rPr lang="zh-CN" altLang="en-US" dirty="0"/>
              <a:t>      </a:t>
            </a:r>
            <a:r>
              <a:rPr lang="en-US" altLang="zh-CN" dirty="0"/>
              <a:t>· </a:t>
            </a:r>
            <a:r>
              <a:rPr lang="zh-CN" altLang="en-US" dirty="0"/>
              <a:t>由于分词词典的大小引起的歧义，称为第三类歧义。如：“王小二是一个农民”用机器切分被分为“王</a:t>
            </a:r>
            <a:r>
              <a:rPr lang="en-US" altLang="zh-CN" dirty="0"/>
              <a:t>/</a:t>
            </a:r>
            <a:r>
              <a:rPr lang="zh-CN" altLang="en-US" dirty="0"/>
              <a:t>小</a:t>
            </a:r>
            <a:r>
              <a:rPr lang="en-US" altLang="zh-CN" dirty="0"/>
              <a:t>/</a:t>
            </a:r>
            <a:r>
              <a:rPr lang="zh-CN" altLang="en-US" dirty="0"/>
              <a:t>二</a:t>
            </a:r>
            <a:r>
              <a:rPr lang="en-US" altLang="zh-CN" dirty="0"/>
              <a:t>/</a:t>
            </a:r>
            <a:r>
              <a:rPr lang="zh-CN" altLang="en-US" dirty="0"/>
              <a:t>是</a:t>
            </a:r>
            <a:r>
              <a:rPr lang="en-US" altLang="zh-CN" dirty="0"/>
              <a:t>/</a:t>
            </a:r>
            <a:r>
              <a:rPr lang="zh-CN" altLang="en-US" dirty="0"/>
              <a:t>一个</a:t>
            </a:r>
            <a:r>
              <a:rPr lang="en-US" altLang="zh-CN" dirty="0"/>
              <a:t>/</a:t>
            </a:r>
            <a:r>
              <a:rPr lang="zh-CN" altLang="en-US" dirty="0"/>
              <a:t>农民”，这里“王小二”是一个人名，在汉语中应是一个词，所以这个切分是错误的。由于机器自动分词是根据分词词典进行的。故词典中没有的词，就不可能被正确切分，分词词典不可能也没有必要包括所有的词（如人名、地名），同时，词典中所包括的词越多，就会产生新的歧义。例如：“发展社会主义的新乡村”新乡是一个地名，若词典中有该词，则“新乡村”是一个歧义字段。因此，不论词典的大与小都可能产生歧义。</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9</a:t>
            </a:fld>
            <a:endParaRPr lang="zh-CN" altLang="en-US"/>
          </a:p>
        </p:txBody>
      </p:sp>
    </p:spTree>
    <p:extLst>
      <p:ext uri="{BB962C8B-B14F-4D97-AF65-F5344CB8AC3E}">
        <p14:creationId xmlns:p14="http://schemas.microsoft.com/office/powerpoint/2010/main" val="14186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现代汉语词典</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版（</a:t>
            </a:r>
            <a:r>
              <a:rPr lang="en-US" altLang="zh-CN" sz="1200" kern="1200" dirty="0">
                <a:solidFill>
                  <a:schemeClr val="tx1"/>
                </a:solidFill>
                <a:effectLst/>
                <a:latin typeface="+mn-lt"/>
                <a:ea typeface="+mn-ea"/>
                <a:cs typeface="+mn-cs"/>
              </a:rPr>
              <a:t>2005</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月出版），其中收录了</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个词，词典向量</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维的向量，而所有的文本向量 </a:t>
            </a:r>
            <a:r>
              <a:rPr lang="en-US" altLang="zh-CN" sz="1200" kern="1200" dirty="0">
                <a:solidFill>
                  <a:schemeClr val="tx1"/>
                </a:solidFill>
                <a:effectLst/>
                <a:latin typeface="+mn-lt"/>
                <a:ea typeface="+mn-ea"/>
                <a:cs typeface="+mn-cs"/>
              </a:rPr>
              <a:t>w2,w3,wn</a:t>
            </a:r>
            <a:r>
              <a:rPr lang="zh-CN" altLang="en-US" sz="1200" kern="1200" dirty="0">
                <a:solidFill>
                  <a:schemeClr val="tx1"/>
                </a:solidFill>
                <a:effectLst/>
                <a:latin typeface="+mn-lt"/>
                <a:ea typeface="+mn-ea"/>
                <a:cs typeface="+mn-cs"/>
              </a:rPr>
              <a:t>也全都是</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维的！（这是文本分类这一问题本身的一个特性，称为“</a:t>
            </a:r>
            <a:r>
              <a:rPr lang="zh-CN" altLang="en-US" sz="1200" b="1" kern="1200" dirty="0">
                <a:solidFill>
                  <a:schemeClr val="tx1"/>
                </a:solidFill>
                <a:effectLst/>
                <a:latin typeface="+mn-lt"/>
                <a:ea typeface="+mn-ea"/>
                <a:cs typeface="+mn-cs"/>
              </a:rPr>
              <a:t>高维性</a:t>
            </a:r>
            <a:r>
              <a:rPr lang="zh-CN" altLang="en-US" sz="1200" kern="1200" dirty="0">
                <a:solidFill>
                  <a:schemeClr val="tx1"/>
                </a:solidFill>
                <a:effectLst/>
                <a:latin typeface="+mn-lt"/>
                <a:ea typeface="+mn-ea"/>
                <a:cs typeface="+mn-cs"/>
              </a:rPr>
              <a:t>”）想一想，大部分文章仅仅千余字，包含的词至多几百，为了表示这样一个文本，却要使用</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维的向量，这是对存储资源和计算能力多大的浪费呀！（这又是文本分类问题的另一个特性，称为“</a:t>
            </a:r>
            <a:r>
              <a:rPr lang="zh-CN" altLang="en-US" sz="1200" b="1" kern="1200" dirty="0">
                <a:solidFill>
                  <a:schemeClr val="tx1"/>
                </a:solidFill>
                <a:effectLst/>
                <a:latin typeface="+mn-lt"/>
                <a:ea typeface="+mn-ea"/>
                <a:cs typeface="+mn-cs"/>
              </a:rPr>
              <a:t>向量稀疏性</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特征提取实际上有两大类方法。一类称为特征选择（</a:t>
            </a:r>
            <a:r>
              <a:rPr lang="en-US" altLang="zh-CN" sz="1200" kern="1200" dirty="0">
                <a:solidFill>
                  <a:schemeClr val="tx1"/>
                </a:solidFill>
                <a:effectLst/>
                <a:latin typeface="+mn-lt"/>
                <a:ea typeface="+mn-ea"/>
                <a:cs typeface="+mn-cs"/>
              </a:rPr>
              <a:t>Term Selection</a:t>
            </a:r>
            <a:r>
              <a:rPr lang="zh-CN" altLang="en-US" sz="1200" kern="1200" dirty="0">
                <a:solidFill>
                  <a:schemeClr val="tx1"/>
                </a:solidFill>
                <a:effectLst/>
                <a:latin typeface="+mn-lt"/>
                <a:ea typeface="+mn-ea"/>
                <a:cs typeface="+mn-cs"/>
              </a:rPr>
              <a:t>），指的是从原有的特征（那许多有用无用混在一起的词汇）中提取出少量的，具有代表性的特征，但特征的类型没有变化（原来是一堆词，特征提取后仍是一堆词，数量大大减少了而已）。另一类称为特征抽取（</a:t>
            </a:r>
            <a:r>
              <a:rPr lang="en-US" altLang="zh-CN" sz="1200" kern="1200" dirty="0">
                <a:solidFill>
                  <a:schemeClr val="tx1"/>
                </a:solidFill>
                <a:effectLst/>
                <a:latin typeface="+mn-lt"/>
                <a:ea typeface="+mn-ea"/>
                <a:cs typeface="+mn-cs"/>
              </a:rPr>
              <a:t>Term Extraction</a:t>
            </a:r>
            <a:r>
              <a:rPr lang="zh-CN" altLang="en-US" sz="1200" kern="1200" dirty="0">
                <a:solidFill>
                  <a:schemeClr val="tx1"/>
                </a:solidFill>
                <a:effectLst/>
                <a:latin typeface="+mn-lt"/>
                <a:ea typeface="+mn-ea"/>
                <a:cs typeface="+mn-cs"/>
              </a:rPr>
              <a:t>）的方法则有所不同，它从原有的特征中重构出新的特征（原来是一堆词，重构后变成了别的，例如</a:t>
            </a:r>
            <a:r>
              <a:rPr lang="en-US" altLang="zh-CN" sz="1200" kern="1200" dirty="0">
                <a:solidFill>
                  <a:schemeClr val="tx1"/>
                </a:solidFill>
                <a:effectLst/>
                <a:latin typeface="+mn-lt"/>
                <a:ea typeface="+mn-ea"/>
                <a:cs typeface="+mn-cs"/>
              </a:rPr>
              <a:t>LSI</a:t>
            </a:r>
            <a:r>
              <a:rPr lang="zh-CN" altLang="en-US" sz="1200" kern="1200" dirty="0">
                <a:solidFill>
                  <a:schemeClr val="tx1"/>
                </a:solidFill>
                <a:effectLst/>
                <a:latin typeface="+mn-lt"/>
                <a:ea typeface="+mn-ea"/>
                <a:cs typeface="+mn-cs"/>
              </a:rPr>
              <a:t>将其转为矩阵，文档生成模型将其转化为某个概率分布的一些参数），新的特征具有更强的代表性，并耗费更少的计算资源。</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100668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受一词多义、多词同义影响。</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173056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老张中国表示尊称，外国表示年龄大。指桑骂槐</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18</a:t>
            </a:fld>
            <a:endParaRPr lang="zh-CN" altLang="en-US"/>
          </a:p>
        </p:txBody>
      </p:sp>
    </p:spTree>
    <p:extLst>
      <p:ext uri="{BB962C8B-B14F-4D97-AF65-F5344CB8AC3E}">
        <p14:creationId xmlns:p14="http://schemas.microsoft.com/office/powerpoint/2010/main" val="284092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说明词频对分类的重要性</a:t>
            </a:r>
            <a:endParaRPr lang="en-US" altLang="zh-CN" dirty="0"/>
          </a:p>
          <a:p>
            <a:r>
              <a:rPr lang="zh-CN" altLang="en-US" dirty="0"/>
              <a:t>长尾理论强调的是重视冷门长尾，即是那</a:t>
            </a:r>
            <a:r>
              <a:rPr lang="en-US" altLang="zh-CN" dirty="0"/>
              <a:t>80%</a:t>
            </a:r>
            <a:r>
              <a:rPr lang="zh-CN" altLang="en-US" dirty="0"/>
              <a:t>的尾部是商业与文化的未来。</a:t>
            </a:r>
            <a:endParaRPr lang="en-US" altLang="zh-CN" dirty="0"/>
          </a:p>
          <a:p>
            <a:r>
              <a:rPr lang="zh-CN" altLang="en-US" dirty="0"/>
              <a:t>二八定律强调的是重视那</a:t>
            </a:r>
            <a:r>
              <a:rPr lang="en-US" altLang="zh-CN" dirty="0"/>
              <a:t>20%</a:t>
            </a:r>
            <a:r>
              <a:rPr lang="zh-CN" altLang="en-US" dirty="0"/>
              <a:t>的头部，这才是给社会创造价值的部分。</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22</a:t>
            </a:fld>
            <a:endParaRPr lang="zh-CN" altLang="en-US"/>
          </a:p>
        </p:txBody>
      </p:sp>
    </p:spTree>
    <p:extLst>
      <p:ext uri="{BB962C8B-B14F-4D97-AF65-F5344CB8AC3E}">
        <p14:creationId xmlns:p14="http://schemas.microsoft.com/office/powerpoint/2010/main" val="17991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a:t>Brown </a:t>
            </a:r>
            <a:r>
              <a:rPr lang="zh-CN" altLang="en-US" dirty="0"/>
              <a:t>语料库中，“</a:t>
            </a:r>
            <a:r>
              <a:rPr lang="en-US" altLang="zh-CN" dirty="0"/>
              <a:t>the”</a:t>
            </a:r>
            <a:r>
              <a:rPr lang="zh-CN" altLang="en-US" dirty="0"/>
              <a:t>是最常见的单词，它在这个语料库中出现了大约</a:t>
            </a:r>
            <a:r>
              <a:rPr lang="en-US" altLang="zh-CN" dirty="0"/>
              <a:t>7%</a:t>
            </a:r>
            <a:r>
              <a:rPr lang="zh-CN" altLang="en-US" dirty="0"/>
              <a:t>（</a:t>
            </a:r>
            <a:r>
              <a:rPr lang="en-US" altLang="zh-CN" dirty="0"/>
              <a:t>100</a:t>
            </a:r>
            <a:r>
              <a:rPr lang="zh-CN" altLang="en-US" dirty="0"/>
              <a:t>万单词中出现</a:t>
            </a:r>
            <a:r>
              <a:rPr lang="en-US" altLang="zh-CN" dirty="0"/>
              <a:t>69971</a:t>
            </a:r>
            <a:r>
              <a:rPr lang="zh-CN" altLang="en-US" dirty="0"/>
              <a:t>次）。正如齐夫定律中所描述的一样，出现次数为第二位的单词“</a:t>
            </a:r>
            <a:r>
              <a:rPr lang="en-US" altLang="zh-CN" dirty="0"/>
              <a:t>of”</a:t>
            </a:r>
            <a:r>
              <a:rPr lang="zh-CN" altLang="en-US" dirty="0"/>
              <a:t>占了整个语料库中的</a:t>
            </a:r>
            <a:r>
              <a:rPr lang="en-US" altLang="zh-CN" dirty="0"/>
              <a:t>3.5%</a:t>
            </a:r>
            <a:r>
              <a:rPr lang="zh-CN" altLang="en-US" dirty="0"/>
              <a:t>（</a:t>
            </a:r>
            <a:r>
              <a:rPr lang="en-US" altLang="zh-CN" dirty="0"/>
              <a:t>36411</a:t>
            </a:r>
            <a:r>
              <a:rPr lang="zh-CN" altLang="en-US" dirty="0"/>
              <a:t>次），之后的是“</a:t>
            </a:r>
            <a:r>
              <a:rPr lang="en-US" altLang="zh-CN" dirty="0"/>
              <a:t>and”</a:t>
            </a:r>
            <a:r>
              <a:rPr lang="zh-CN" altLang="en-US" dirty="0"/>
              <a:t>（</a:t>
            </a:r>
            <a:r>
              <a:rPr lang="en-US" altLang="zh-CN" dirty="0"/>
              <a:t>28852</a:t>
            </a:r>
            <a:r>
              <a:rPr lang="zh-CN" altLang="en-US" dirty="0"/>
              <a:t>次）。仅仅</a:t>
            </a:r>
            <a:r>
              <a:rPr lang="en-US" altLang="zh-CN" dirty="0"/>
              <a:t>135</a:t>
            </a:r>
            <a:r>
              <a:rPr lang="zh-CN" altLang="en-US" dirty="0"/>
              <a:t>个字汇就占了</a:t>
            </a:r>
            <a:r>
              <a:rPr lang="en-US" altLang="zh-CN" dirty="0"/>
              <a:t>Brown</a:t>
            </a:r>
            <a:r>
              <a:rPr lang="zh-CN" altLang="en-US" dirty="0"/>
              <a:t>语料库的一半。</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23</a:t>
            </a:fld>
            <a:endParaRPr lang="zh-CN" altLang="en-US"/>
          </a:p>
        </p:txBody>
      </p:sp>
    </p:spTree>
    <p:extLst>
      <p:ext uri="{BB962C8B-B14F-4D97-AF65-F5344CB8AC3E}">
        <p14:creationId xmlns:p14="http://schemas.microsoft.com/office/powerpoint/2010/main" val="418436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510807" y="1253883"/>
            <a:ext cx="7333535" cy="1015663"/>
          </a:xfrm>
          <a:prstGeom prst="rect">
            <a:avLst/>
          </a:prstGeom>
          <a:noFill/>
        </p:spPr>
        <p:txBody>
          <a:bodyPr wrap="square" rtlCol="0">
            <a:spAutoFit/>
          </a:bodyPr>
          <a:lstStyle/>
          <a:p>
            <a:pPr algn="dist"/>
            <a:r>
              <a:rPr lang="zh-CN" altLang="en-US" sz="6000" dirty="0">
                <a:latin typeface="方正粗宋简体" panose="03000509000000000000" pitchFamily="65" charset="-122"/>
                <a:ea typeface="方正粗宋简体" panose="03000509000000000000" pitchFamily="65" charset="-122"/>
              </a:rPr>
              <a:t>信息内容安全</a:t>
            </a:r>
          </a:p>
        </p:txBody>
      </p:sp>
      <p:sp>
        <p:nvSpPr>
          <p:cNvPr id="71" name="文本框 70"/>
          <p:cNvSpPr txBox="1"/>
          <p:nvPr/>
        </p:nvSpPr>
        <p:spPr>
          <a:xfrm>
            <a:off x="2634490" y="3123658"/>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第三章   网络信息内容预处理技术</a:t>
            </a:r>
          </a:p>
        </p:txBody>
      </p:sp>
      <p:sp>
        <p:nvSpPr>
          <p:cNvPr id="102" name="文本框 101"/>
          <p:cNvSpPr txBox="1"/>
          <p:nvPr/>
        </p:nvSpPr>
        <p:spPr>
          <a:xfrm>
            <a:off x="3818092" y="5204584"/>
            <a:ext cx="4223463" cy="461665"/>
          </a:xfrm>
          <a:prstGeom prst="rect">
            <a:avLst/>
          </a:prstGeom>
          <a:noFill/>
        </p:spPr>
        <p:txBody>
          <a:bodyPr wrap="square" rtlCol="0">
            <a:spAutoFit/>
          </a:bodyPr>
          <a:lstStyle/>
          <a:p>
            <a:pPr algn="ctr"/>
            <a:r>
              <a:rPr lang="zh-CN" altLang="en-US" sz="2400" dirty="0">
                <a:solidFill>
                  <a:schemeClr val="bg2">
                    <a:lumMod val="10000"/>
                  </a:schemeClr>
                </a:solidFill>
                <a:latin typeface="黑体" pitchFamily="49" charset="-122"/>
                <a:ea typeface="黑体" pitchFamily="49" charset="-122"/>
              </a:rPr>
              <a:t>中国矿业大学  曹天杰</a:t>
            </a:r>
          </a:p>
        </p:txBody>
      </p:sp>
      <p:sp>
        <p:nvSpPr>
          <p:cNvPr id="2" name="灯片编号占位符 1"/>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13127" y="6027003"/>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目前来看，表现较好是</a:t>
            </a:r>
            <a:r>
              <a:rPr lang="en-US" altLang="zh-CN" sz="2400" b="1" dirty="0" err="1">
                <a:solidFill>
                  <a:schemeClr val="tx1">
                    <a:lumMod val="65000"/>
                    <a:lumOff val="35000"/>
                  </a:schemeClr>
                </a:solidFill>
                <a:latin typeface="微软雅黑" pitchFamily="34" charset="-122"/>
                <a:ea typeface="微软雅黑" pitchFamily="34" charset="-122"/>
              </a:rPr>
              <a:t>BosonNLP</a:t>
            </a:r>
            <a:r>
              <a:rPr lang="zh-CN" altLang="en-US" sz="2400" b="1" dirty="0">
                <a:solidFill>
                  <a:schemeClr val="tx1">
                    <a:lumMod val="65000"/>
                    <a:lumOff val="35000"/>
                  </a:schemeClr>
                </a:solidFill>
                <a:latin typeface="微软雅黑" pitchFamily="34" charset="-122"/>
                <a:ea typeface="微软雅黑" pitchFamily="34" charset="-122"/>
              </a:rPr>
              <a:t>中文分词系统、庖丁中文分词系统，性能十分突出</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常见中文分词系统</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963" y="1187894"/>
            <a:ext cx="6829425" cy="4543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75" y="857250"/>
            <a:ext cx="387985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10</a:t>
            </a:fld>
            <a:endParaRPr lang="zh-CN" altLang="zh-CN"/>
          </a:p>
        </p:txBody>
      </p:sp>
    </p:spTree>
    <p:extLst>
      <p:ext uri="{BB962C8B-B14F-4D97-AF65-F5344CB8AC3E}">
        <p14:creationId xmlns:p14="http://schemas.microsoft.com/office/powerpoint/2010/main" val="5187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fade">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计算机对其处理不但是没有价值的工作，还会增加运算复杂度，通常文本的停用词处理中可采用基于词频的方法将其除去。可以按业务需要，专门整理对业务无帮助或无意义的词。甚至停用“句”</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如针对电商的“此用户没有发表评论。”</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停用词</a:t>
            </a:r>
          </a:p>
        </p:txBody>
      </p:sp>
      <p:sp>
        <p:nvSpPr>
          <p:cNvPr id="22" name="直接连接符 13"/>
          <p:cNvSpPr>
            <a:spLocks noChangeShapeType="1"/>
          </p:cNvSpPr>
          <p:nvPr/>
        </p:nvSpPr>
        <p:spPr bwMode="auto">
          <a:xfrm>
            <a:off x="1661089"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498" y="1050856"/>
            <a:ext cx="5509580" cy="4005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11</a:t>
            </a:fld>
            <a:endParaRPr lang="zh-CN" altLang="zh-CN"/>
          </a:p>
        </p:txBody>
      </p:sp>
      <p:sp>
        <p:nvSpPr>
          <p:cNvPr id="3" name="矩形 2"/>
          <p:cNvSpPr/>
          <p:nvPr/>
        </p:nvSpPr>
        <p:spPr>
          <a:xfrm>
            <a:off x="1262097" y="1477060"/>
            <a:ext cx="3424238" cy="1323439"/>
          </a:xfrm>
          <a:prstGeom prst="rect">
            <a:avLst/>
          </a:prstGeom>
        </p:spPr>
        <p:txBody>
          <a:bodyPr wrap="square">
            <a:spAutoFit/>
          </a:bodyPr>
          <a:lstStyle/>
          <a:p>
            <a:r>
              <a:rPr lang="zh-CN" altLang="en-US" sz="2000" dirty="0">
                <a:solidFill>
                  <a:srgbClr val="FF0000"/>
                </a:solidFill>
              </a:rPr>
              <a:t>停用词（</a:t>
            </a:r>
            <a:r>
              <a:rPr lang="en-US" altLang="zh-CN" sz="2000" dirty="0">
                <a:solidFill>
                  <a:srgbClr val="FF0000"/>
                </a:solidFill>
              </a:rPr>
              <a:t>Stop Words</a:t>
            </a:r>
            <a:r>
              <a:rPr lang="zh-CN" altLang="en-US" sz="2000" dirty="0">
                <a:solidFill>
                  <a:srgbClr val="FF0000"/>
                </a:solidFill>
              </a:rPr>
              <a:t>）主要是功能词，功能词没有什么实际含义，比如</a:t>
            </a:r>
            <a:r>
              <a:rPr lang="en-US" altLang="zh-CN" sz="2000" dirty="0">
                <a:solidFill>
                  <a:srgbClr val="FF0000"/>
                </a:solidFill>
              </a:rPr>
              <a:t>'the'</a:t>
            </a:r>
            <a:r>
              <a:rPr lang="zh-CN" altLang="en-US" sz="2000" dirty="0">
                <a:solidFill>
                  <a:srgbClr val="FF0000"/>
                </a:solidFill>
              </a:rPr>
              <a:t>、</a:t>
            </a:r>
            <a:r>
              <a:rPr lang="en-US" altLang="zh-CN" sz="2000" dirty="0">
                <a:solidFill>
                  <a:srgbClr val="FF0000"/>
                </a:solidFill>
              </a:rPr>
              <a:t>'is'</a:t>
            </a:r>
            <a:r>
              <a:rPr lang="zh-CN" altLang="en-US" sz="2000" dirty="0">
                <a:solidFill>
                  <a:srgbClr val="FF0000"/>
                </a:solidFill>
              </a:rPr>
              <a:t>、</a:t>
            </a:r>
            <a:r>
              <a:rPr lang="en-US" altLang="zh-CN" sz="2000" dirty="0">
                <a:solidFill>
                  <a:srgbClr val="FF0000"/>
                </a:solidFill>
              </a:rPr>
              <a:t>'at'</a:t>
            </a:r>
            <a:r>
              <a:rPr lang="zh-CN" altLang="en-US" sz="2000" dirty="0">
                <a:solidFill>
                  <a:srgbClr val="FF0000"/>
                </a:solidFill>
              </a:rPr>
              <a:t>、</a:t>
            </a:r>
            <a:r>
              <a:rPr lang="en-US" altLang="zh-CN" sz="2000" dirty="0">
                <a:solidFill>
                  <a:srgbClr val="FF0000"/>
                </a:solidFill>
              </a:rPr>
              <a:t>'which'</a:t>
            </a:r>
            <a:r>
              <a:rPr lang="zh-CN" altLang="en-US" sz="2000" dirty="0">
                <a:solidFill>
                  <a:srgbClr val="FF0000"/>
                </a:solidFill>
              </a:rPr>
              <a:t>、</a:t>
            </a:r>
            <a:r>
              <a:rPr lang="en-US" altLang="zh-CN" sz="2000" dirty="0">
                <a:solidFill>
                  <a:srgbClr val="FF0000"/>
                </a:solidFill>
              </a:rPr>
              <a:t>'on'</a:t>
            </a:r>
            <a:r>
              <a:rPr lang="zh-CN" altLang="en-US" sz="2000" dirty="0">
                <a:solidFill>
                  <a:srgbClr val="FF0000"/>
                </a:solidFill>
              </a:rPr>
              <a:t>等。</a:t>
            </a:r>
          </a:p>
        </p:txBody>
      </p:sp>
      <p:sp>
        <p:nvSpPr>
          <p:cNvPr id="4" name="矩形 3"/>
          <p:cNvSpPr/>
          <p:nvPr/>
        </p:nvSpPr>
        <p:spPr>
          <a:xfrm>
            <a:off x="1262097" y="3416219"/>
            <a:ext cx="3424238" cy="1015663"/>
          </a:xfrm>
          <a:prstGeom prst="rect">
            <a:avLst/>
          </a:prstGeom>
        </p:spPr>
        <p:txBody>
          <a:bodyPr wrap="square">
            <a:spAutoFit/>
          </a:bodyPr>
          <a:lstStyle/>
          <a:p>
            <a:r>
              <a:rPr lang="zh-CN" altLang="en-US" sz="2000" dirty="0">
                <a:solidFill>
                  <a:srgbClr val="FF0000"/>
                </a:solidFill>
              </a:rPr>
              <a:t>中文停用词 </a:t>
            </a:r>
            <a:r>
              <a:rPr lang="en-US" altLang="zh-CN" sz="2000" dirty="0">
                <a:solidFill>
                  <a:srgbClr val="FF0000"/>
                </a:solidFill>
              </a:rPr>
              <a:t>- </a:t>
            </a:r>
            <a:r>
              <a:rPr lang="zh-CN" altLang="en-US" sz="2000" dirty="0">
                <a:solidFill>
                  <a:srgbClr val="FF0000"/>
                </a:solidFill>
              </a:rPr>
              <a:t>中 </a:t>
            </a:r>
            <a:r>
              <a:rPr lang="en-US" altLang="zh-CN" sz="2000" dirty="0">
                <a:solidFill>
                  <a:srgbClr val="FF0000"/>
                </a:solidFill>
              </a:rPr>
              <a:t>, ? </a:t>
            </a:r>
            <a:r>
              <a:rPr lang="zh-CN" altLang="en-US" sz="2000" dirty="0">
                <a:solidFill>
                  <a:srgbClr val="FF0000"/>
                </a:solidFill>
              </a:rPr>
              <a:t>、。“”</a:t>
            </a:r>
            <a:r>
              <a:rPr lang="en-US" altLang="zh-CN" sz="2000" dirty="0">
                <a:solidFill>
                  <a:srgbClr val="FF0000"/>
                </a:solidFill>
              </a:rPr>
              <a:t>《》!,:;? </a:t>
            </a:r>
            <a:r>
              <a:rPr lang="zh-CN" altLang="en-US" sz="2000" dirty="0">
                <a:solidFill>
                  <a:srgbClr val="FF0000"/>
                </a:solidFill>
              </a:rPr>
              <a:t>人民 末啊阿哎 哎呀 哎哟</a:t>
            </a:r>
          </a:p>
        </p:txBody>
      </p:sp>
    </p:spTree>
    <p:extLst>
      <p:ext uri="{BB962C8B-B14F-4D97-AF65-F5344CB8AC3E}">
        <p14:creationId xmlns:p14="http://schemas.microsoft.com/office/powerpoint/2010/main" val="51879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90" y="5336929"/>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根据语义级别由低到高来分，文本语义特征可分为：亚词级别、词级别、多词级别、语义级别和语用级别。其中，应用最为广泛的是词级别。</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512" b="18848"/>
          <a:stretch/>
        </p:blipFill>
        <p:spPr bwMode="auto">
          <a:xfrm>
            <a:off x="6653672" y="1711791"/>
            <a:ext cx="4716571" cy="263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sp>
        <p:nvSpPr>
          <p:cNvPr id="20" name="文本框 70"/>
          <p:cNvSpPr txBox="1"/>
          <p:nvPr/>
        </p:nvSpPr>
        <p:spPr>
          <a:xfrm>
            <a:off x="752548" y="1465957"/>
            <a:ext cx="510909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语义特征需具备如下特征：</a:t>
            </a:r>
          </a:p>
        </p:txBody>
      </p:sp>
      <p:cxnSp>
        <p:nvCxnSpPr>
          <p:cNvPr id="24" name="直接连接符 23"/>
          <p:cNvCxnSpPr/>
          <p:nvPr/>
        </p:nvCxnSpPr>
        <p:spPr>
          <a:xfrm>
            <a:off x="738431" y="232722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431" y="297467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1134854" y="255158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7" name="矩形 26"/>
          <p:cNvSpPr/>
          <p:nvPr/>
        </p:nvSpPr>
        <p:spPr bwMode="auto">
          <a:xfrm>
            <a:off x="1116382" y="32394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8" name="文本框 12"/>
          <p:cNvSpPr txBox="1"/>
          <p:nvPr/>
        </p:nvSpPr>
        <p:spPr>
          <a:xfrm>
            <a:off x="1540497" y="2429326"/>
            <a:ext cx="4321142"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特征项要能确实标识文本内容</a:t>
            </a:r>
            <a:endParaRPr lang="en-US" altLang="zh-CN" dirty="0"/>
          </a:p>
        </p:txBody>
      </p:sp>
      <p:sp>
        <p:nvSpPr>
          <p:cNvPr id="29" name="文本框 14"/>
          <p:cNvSpPr txBox="1"/>
          <p:nvPr/>
        </p:nvSpPr>
        <p:spPr>
          <a:xfrm>
            <a:off x="1567313" y="2932232"/>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具有将目标文本与其他文本相区分的能力</a:t>
            </a:r>
          </a:p>
        </p:txBody>
      </p:sp>
      <p:cxnSp>
        <p:nvCxnSpPr>
          <p:cNvPr id="30" name="直接连接符 29"/>
          <p:cNvCxnSpPr/>
          <p:nvPr/>
        </p:nvCxnSpPr>
        <p:spPr>
          <a:xfrm>
            <a:off x="720410" y="380574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1124517" y="391195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2" name="文本框 14"/>
          <p:cNvSpPr txBox="1"/>
          <p:nvPr/>
        </p:nvSpPr>
        <p:spPr>
          <a:xfrm>
            <a:off x="1575448" y="3824445"/>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特征项的个数不能太多</a:t>
            </a:r>
          </a:p>
        </p:txBody>
      </p:sp>
      <p:cxnSp>
        <p:nvCxnSpPr>
          <p:cNvPr id="33" name="直接连接符 32"/>
          <p:cNvCxnSpPr/>
          <p:nvPr/>
        </p:nvCxnSpPr>
        <p:spPr>
          <a:xfrm>
            <a:off x="728545" y="436519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1081843" y="460261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5" name="文本框 14"/>
          <p:cNvSpPr txBox="1"/>
          <p:nvPr/>
        </p:nvSpPr>
        <p:spPr>
          <a:xfrm>
            <a:off x="1532774" y="4515109"/>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特征项分离要比较容易实现</a:t>
            </a:r>
          </a:p>
        </p:txBody>
      </p:sp>
      <p:cxnSp>
        <p:nvCxnSpPr>
          <p:cNvPr id="36" name="直接连接符 35"/>
          <p:cNvCxnSpPr/>
          <p:nvPr/>
        </p:nvCxnSpPr>
        <p:spPr>
          <a:xfrm>
            <a:off x="685871" y="505585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12</a:t>
            </a:fld>
            <a:endParaRPr lang="zh-CN" altLang="zh-CN"/>
          </a:p>
        </p:txBody>
      </p:sp>
    </p:spTree>
    <p:extLst>
      <p:ext uri="{BB962C8B-B14F-4D97-AF65-F5344CB8AC3E}">
        <p14:creationId xmlns:p14="http://schemas.microsoft.com/office/powerpoint/2010/main" val="51879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799" y="1345096"/>
            <a:ext cx="6096000"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矩形 1"/>
          <p:cNvSpPr/>
          <p:nvPr/>
        </p:nvSpPr>
        <p:spPr>
          <a:xfrm>
            <a:off x="1053548" y="5339331"/>
            <a:ext cx="9561443" cy="1384995"/>
          </a:xfrm>
          <a:prstGeom prst="rect">
            <a:avLst/>
          </a:prstGeom>
        </p:spPr>
        <p:txBody>
          <a:bodyPr wrap="square">
            <a:spAutoFit/>
          </a:bodyPr>
          <a:lstStyle/>
          <a:p>
            <a:r>
              <a:rPr lang="zh-CN" altLang="en-US" sz="2800" b="1" dirty="0">
                <a:latin typeface="微软雅黑" pitchFamily="34" charset="-122"/>
                <a:ea typeface="微软雅黑" pitchFamily="34" charset="-122"/>
              </a:rPr>
              <a:t>有一篇很长的文章，我要用计算机提取它的关键词（</a:t>
            </a:r>
            <a:r>
              <a:rPr lang="en-US" altLang="zh-CN" sz="2800" b="1" dirty="0">
                <a:latin typeface="微软雅黑" pitchFamily="34" charset="-122"/>
                <a:ea typeface="微软雅黑" pitchFamily="34" charset="-122"/>
              </a:rPr>
              <a:t>Automatic </a:t>
            </a:r>
            <a:r>
              <a:rPr lang="en-US" altLang="zh-CN" sz="2800" b="1" dirty="0" err="1">
                <a:latin typeface="微软雅黑" pitchFamily="34" charset="-122"/>
                <a:ea typeface="微软雅黑" pitchFamily="34" charset="-122"/>
              </a:rPr>
              <a:t>Keyphrase</a:t>
            </a:r>
            <a:r>
              <a:rPr lang="en-US" altLang="zh-CN" sz="2800" b="1" dirty="0">
                <a:latin typeface="微软雅黑" pitchFamily="34" charset="-122"/>
                <a:ea typeface="微软雅黑" pitchFamily="34" charset="-122"/>
              </a:rPr>
              <a:t> extraction</a:t>
            </a:r>
            <a:r>
              <a:rPr lang="zh-CN" altLang="en-US" sz="2800" b="1" dirty="0">
                <a:latin typeface="微软雅黑" pitchFamily="34" charset="-122"/>
                <a:ea typeface="微软雅黑" pitchFamily="34" charset="-122"/>
              </a:rPr>
              <a:t>），完全不加以人工干预，请问怎样才能正确做到？</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13</a:t>
            </a:fld>
            <a:endParaRPr lang="zh-CN" altLang="zh-CN"/>
          </a:p>
        </p:txBody>
      </p:sp>
    </p:spTree>
    <p:extLst>
      <p:ext uri="{BB962C8B-B14F-4D97-AF65-F5344CB8AC3E}">
        <p14:creationId xmlns:p14="http://schemas.microsoft.com/office/powerpoint/2010/main" val="3231143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sp>
        <p:nvSpPr>
          <p:cNvPr id="2" name="矩形 1"/>
          <p:cNvSpPr/>
          <p:nvPr/>
        </p:nvSpPr>
        <p:spPr>
          <a:xfrm>
            <a:off x="675216" y="927100"/>
            <a:ext cx="5372657" cy="4524315"/>
          </a:xfrm>
          <a:prstGeom prst="rect">
            <a:avLst/>
          </a:prstGeom>
        </p:spPr>
        <p:txBody>
          <a:bodyPr wrap="square">
            <a:spAutoFit/>
          </a:bodyPr>
          <a:lstStyle/>
          <a:p>
            <a:pPr marL="457200" indent="-457200">
              <a:buFont typeface="Arial" pitchFamily="34" charset="0"/>
              <a:buChar char="•"/>
            </a:pPr>
            <a:r>
              <a:rPr lang="zh-CN" altLang="en-US" sz="2400" b="1" dirty="0">
                <a:latin typeface="微软雅黑" pitchFamily="34" charset="-122"/>
                <a:ea typeface="微软雅黑" pitchFamily="34" charset="-122"/>
              </a:rPr>
              <a:t>假定现在有一篇长文</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中国的蜜蜂养殖</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，我们准备用计算机提取它的关键词；</a:t>
            </a:r>
            <a:endParaRPr lang="en-US" altLang="zh-CN" sz="2400" b="1" dirty="0">
              <a:latin typeface="微软雅黑" pitchFamily="34" charset="-122"/>
              <a:ea typeface="微软雅黑" pitchFamily="34" charset="-122"/>
            </a:endParaRPr>
          </a:p>
          <a:p>
            <a:pPr marL="457200" indent="-457200">
              <a:buFont typeface="Arial" pitchFamily="34" charset="0"/>
              <a:buChar char="•"/>
            </a:pPr>
            <a:endParaRPr lang="en-US" altLang="zh-CN" sz="2400" b="1" dirty="0">
              <a:latin typeface="微软雅黑" pitchFamily="34" charset="-122"/>
              <a:ea typeface="微软雅黑" pitchFamily="34" charset="-122"/>
            </a:endParaRPr>
          </a:p>
          <a:p>
            <a:pPr marL="457200" indent="-457200">
              <a:buFont typeface="Arial" pitchFamily="34" charset="0"/>
              <a:buChar char="•"/>
            </a:pPr>
            <a:r>
              <a:rPr lang="zh-CN" altLang="en-US" sz="2400" b="1" dirty="0">
                <a:latin typeface="微软雅黑" pitchFamily="34" charset="-122"/>
                <a:ea typeface="微软雅黑" pitchFamily="34" charset="-122"/>
              </a:rPr>
              <a:t>首先思路，如果某个词很重要，它应该在这篇文章中多次出现。于是，我们进行</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词频</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统计；</a:t>
            </a:r>
            <a:endParaRPr lang="en-US" altLang="zh-CN" sz="2400" b="1" dirty="0">
              <a:latin typeface="微软雅黑" pitchFamily="34" charset="-122"/>
              <a:ea typeface="微软雅黑" pitchFamily="34" charset="-122"/>
            </a:endParaRPr>
          </a:p>
          <a:p>
            <a:pPr marL="457200" indent="-457200">
              <a:buFont typeface="Arial" pitchFamily="34" charset="0"/>
              <a:buChar char="•"/>
            </a:pPr>
            <a:endParaRPr lang="en-US" altLang="zh-CN" sz="2400" b="1" dirty="0">
              <a:latin typeface="微软雅黑" pitchFamily="34" charset="-122"/>
              <a:ea typeface="微软雅黑" pitchFamily="34" charset="-122"/>
            </a:endParaRPr>
          </a:p>
          <a:p>
            <a:pPr marL="457200" indent="-457200">
              <a:buFont typeface="Arial" pitchFamily="34" charset="0"/>
              <a:buChar char="•"/>
            </a:pPr>
            <a:r>
              <a:rPr lang="zh-CN" altLang="en-US" sz="2400" b="1" dirty="0">
                <a:latin typeface="微软雅黑" pitchFamily="34" charset="-122"/>
                <a:ea typeface="微软雅黑" pitchFamily="34" charset="-122"/>
              </a:rPr>
              <a:t>我们可能发现</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中国</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蜜蜂</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养殖</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这三个词的出现次数一样多。这是不是意味着，作为关键词，它们的重要性是一样的？</a:t>
            </a:r>
          </a:p>
        </p:txBody>
      </p:sp>
      <p:pic>
        <p:nvPicPr>
          <p:cNvPr id="45058" name="Picture 2" descr="http://image.beekka.com/blog/201303/bg20130315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243" y="1050856"/>
            <a:ext cx="5671026" cy="3898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1200727" y="5501813"/>
            <a:ext cx="10227365" cy="954107"/>
          </a:xfrm>
          <a:prstGeom prst="rect">
            <a:avLst/>
          </a:prstGeom>
        </p:spPr>
        <p:txBody>
          <a:bodyPr wrap="square">
            <a:spAutoFit/>
          </a:bodyPr>
          <a:lstStyle/>
          <a:p>
            <a:r>
              <a:rPr lang="zh-CN" altLang="en-US" sz="2800" b="1" dirty="0">
                <a:solidFill>
                  <a:srgbClr val="FF0000"/>
                </a:solidFill>
                <a:latin typeface="微软雅黑" pitchFamily="34" charset="-122"/>
                <a:ea typeface="微软雅黑" pitchFamily="34" charset="-122"/>
              </a:rPr>
              <a:t>如果某个词比较少见，但是它在这篇文章中多次出现，那么它很可能就反映了这篇文章的特性，正是我们所需要的关键词</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14</a:t>
            </a:fld>
            <a:endParaRPr lang="zh-CN" altLang="zh-CN"/>
          </a:p>
        </p:txBody>
      </p:sp>
    </p:spTree>
    <p:extLst>
      <p:ext uri="{BB962C8B-B14F-4D97-AF65-F5344CB8AC3E}">
        <p14:creationId xmlns:p14="http://schemas.microsoft.com/office/powerpoint/2010/main" val="20830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Effect transition="in" filter="fade">
                                      <p:cBhvr>
                                        <p:cTn id="11" dur="500"/>
                                        <p:tgtEl>
                                          <p:spTgt spid="2">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语义特征提取</a:t>
            </a:r>
            <a:r>
              <a:rPr lang="en-US" altLang="zh-CN" sz="4000" dirty="0">
                <a:solidFill>
                  <a:srgbClr val="31B5D6"/>
                </a:solidFill>
                <a:latin typeface="宋体" panose="02010600030101010101" pitchFamily="2" charset="-122"/>
                <a:ea typeface="宋体" panose="02010600030101010101" pitchFamily="2" charset="-122"/>
                <a:sym typeface="Calibri" pitchFamily="34" charset="0"/>
              </a:rPr>
              <a:t>——</a:t>
            </a:r>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例子</a:t>
            </a:r>
          </a:p>
        </p:txBody>
      </p:sp>
      <p:sp>
        <p:nvSpPr>
          <p:cNvPr id="2" name="矩形 1"/>
          <p:cNvSpPr/>
          <p:nvPr/>
        </p:nvSpPr>
        <p:spPr>
          <a:xfrm>
            <a:off x="675217" y="982389"/>
            <a:ext cx="10525328" cy="5940088"/>
          </a:xfrm>
          <a:prstGeom prst="rect">
            <a:avLst/>
          </a:prstGeom>
        </p:spPr>
        <p:txBody>
          <a:bodyPr wrap="square">
            <a:spAutoFit/>
          </a:bodyPr>
          <a:lstStyle/>
          <a:p>
            <a:r>
              <a:rPr lang="zh-CN" altLang="en-US" sz="2000" dirty="0"/>
              <a:t>如下的向量来表示某第二篇，以便于计算机理解和处理。</a:t>
            </a:r>
          </a:p>
          <a:p>
            <a:r>
              <a:rPr lang="zh-CN" altLang="en-US" sz="2000" dirty="0"/>
              <a:t>　　</a:t>
            </a:r>
            <a:r>
              <a:rPr lang="en-US" altLang="zh-CN" sz="2000" dirty="0"/>
              <a:t>w2=</a:t>
            </a:r>
            <a:r>
              <a:rPr lang="zh-CN" altLang="en-US" sz="2000" dirty="0"/>
              <a:t>（文本，</a:t>
            </a:r>
            <a:r>
              <a:rPr lang="en-US" altLang="zh-CN" sz="2000" dirty="0"/>
              <a:t>5</a:t>
            </a:r>
            <a:r>
              <a:rPr lang="zh-CN" altLang="en-US" sz="2000" dirty="0"/>
              <a:t>，统计学习，</a:t>
            </a:r>
            <a:r>
              <a:rPr lang="en-US" altLang="zh-CN" sz="2000" dirty="0"/>
              <a:t>4</a:t>
            </a:r>
            <a:r>
              <a:rPr lang="zh-CN" altLang="en-US" sz="2000" dirty="0"/>
              <a:t>，模型，</a:t>
            </a:r>
            <a:r>
              <a:rPr lang="en-US" altLang="zh-CN" sz="2000" dirty="0"/>
              <a:t>0</a:t>
            </a:r>
            <a:r>
              <a:rPr lang="zh-CN" altLang="en-US" sz="2000" dirty="0"/>
              <a:t>，</a:t>
            </a:r>
            <a:r>
              <a:rPr lang="en-US" altLang="zh-CN" sz="2000" dirty="0"/>
              <a:t>……</a:t>
            </a:r>
            <a:r>
              <a:rPr lang="zh-CN" altLang="en-US" sz="2000" dirty="0"/>
              <a:t>）</a:t>
            </a:r>
            <a:endParaRPr lang="en-US" altLang="zh-CN" sz="2000" dirty="0"/>
          </a:p>
          <a:p>
            <a:endParaRPr lang="zh-CN" altLang="en-US" sz="2000" dirty="0"/>
          </a:p>
          <a:p>
            <a:r>
              <a:rPr lang="zh-CN" altLang="en-US" sz="2000" dirty="0"/>
              <a:t>　　这个向量表示在</a:t>
            </a:r>
            <a:r>
              <a:rPr lang="en-US" altLang="zh-CN" sz="2000" dirty="0"/>
              <a:t>w2</a:t>
            </a:r>
            <a:r>
              <a:rPr lang="zh-CN" altLang="en-US" sz="2000" dirty="0"/>
              <a:t>所代表的文本中，“文本”这个词出现了</a:t>
            </a:r>
            <a:r>
              <a:rPr lang="en-US" altLang="zh-CN" sz="2000" dirty="0"/>
              <a:t>5</a:t>
            </a:r>
            <a:r>
              <a:rPr lang="zh-CN" altLang="en-US" sz="2000" dirty="0"/>
              <a:t>次（这个信息就叫做词频），“统计学习”这个词出现了</a:t>
            </a:r>
            <a:r>
              <a:rPr lang="en-US" altLang="zh-CN" sz="2000" dirty="0"/>
              <a:t>4</a:t>
            </a:r>
            <a:r>
              <a:rPr lang="zh-CN" altLang="en-US" sz="2000" dirty="0"/>
              <a:t>次，而“模型”这个词出现了</a:t>
            </a:r>
            <a:r>
              <a:rPr lang="en-US" altLang="zh-CN" sz="2000" dirty="0"/>
              <a:t>0</a:t>
            </a:r>
            <a:r>
              <a:rPr lang="zh-CN" altLang="en-US" sz="2000" dirty="0"/>
              <a:t>次，依此类推，后面的词没有列出。</a:t>
            </a:r>
            <a:endParaRPr lang="en-US" altLang="zh-CN" sz="2000" dirty="0"/>
          </a:p>
          <a:p>
            <a:endParaRPr lang="en-US" altLang="zh-CN" sz="2000" dirty="0"/>
          </a:p>
          <a:p>
            <a:r>
              <a:rPr lang="zh-CN" altLang="en-US" sz="2000" dirty="0"/>
              <a:t>系列的第三篇文章可以表示为</a:t>
            </a:r>
          </a:p>
          <a:p>
            <a:r>
              <a:rPr lang="zh-CN" altLang="en-US" sz="2000" dirty="0"/>
              <a:t>　　</a:t>
            </a:r>
            <a:r>
              <a:rPr lang="en-US" altLang="zh-CN" sz="2000" dirty="0"/>
              <a:t>w3=</a:t>
            </a:r>
            <a:r>
              <a:rPr lang="zh-CN" altLang="en-US" sz="2000" dirty="0"/>
              <a:t>（文本，</a:t>
            </a:r>
            <a:r>
              <a:rPr lang="en-US" altLang="zh-CN" sz="2000" dirty="0"/>
              <a:t>9</a:t>
            </a:r>
            <a:r>
              <a:rPr lang="zh-CN" altLang="en-US" sz="2000" dirty="0"/>
              <a:t>，统计学习，</a:t>
            </a:r>
            <a:r>
              <a:rPr lang="en-US" altLang="zh-CN" sz="2000" dirty="0"/>
              <a:t>4</a:t>
            </a:r>
            <a:r>
              <a:rPr lang="zh-CN" altLang="en-US" sz="2000" dirty="0"/>
              <a:t>，模型，</a:t>
            </a:r>
            <a:r>
              <a:rPr lang="en-US" altLang="zh-CN" sz="2000" dirty="0"/>
              <a:t>10</a:t>
            </a:r>
            <a:r>
              <a:rPr lang="zh-CN" altLang="en-US" sz="2000" dirty="0"/>
              <a:t>，</a:t>
            </a:r>
            <a:r>
              <a:rPr lang="en-US" altLang="zh-CN" sz="2000" dirty="0"/>
              <a:t>……</a:t>
            </a:r>
            <a:r>
              <a:rPr lang="zh-CN" altLang="en-US" sz="2000" dirty="0"/>
              <a:t>）</a:t>
            </a:r>
          </a:p>
          <a:p>
            <a:r>
              <a:rPr lang="zh-CN" altLang="en-US" sz="2000" dirty="0"/>
              <a:t>　　其含义同上。如果还有更多的文档需要表示，我们都可以使用这种方式。</a:t>
            </a:r>
            <a:endParaRPr lang="en-US" altLang="zh-CN" sz="2000" dirty="0"/>
          </a:p>
          <a:p>
            <a:endParaRPr lang="en-US" altLang="zh-CN" sz="2000" dirty="0"/>
          </a:p>
          <a:p>
            <a:r>
              <a:rPr lang="zh-CN" altLang="en-US" sz="2000" dirty="0"/>
              <a:t>例如我们的问题就可以抽离出一个词典向量</a:t>
            </a:r>
          </a:p>
          <a:p>
            <a:r>
              <a:rPr lang="zh-CN" altLang="en-US" sz="2000" dirty="0"/>
              <a:t>　　</a:t>
            </a:r>
            <a:r>
              <a:rPr lang="en-US" altLang="zh-CN" sz="2000" dirty="0"/>
              <a:t>D=</a:t>
            </a:r>
            <a:r>
              <a:rPr lang="zh-CN" altLang="en-US" sz="2000" dirty="0"/>
              <a:t>（文本，统计学习，模型，</a:t>
            </a:r>
            <a:r>
              <a:rPr lang="en-US" altLang="zh-CN" sz="2000" dirty="0"/>
              <a:t>……</a:t>
            </a:r>
            <a:r>
              <a:rPr lang="zh-CN" altLang="en-US" sz="2000" dirty="0"/>
              <a:t>）</a:t>
            </a:r>
          </a:p>
          <a:p>
            <a:r>
              <a:rPr lang="zh-CN" altLang="en-US" sz="2000" dirty="0"/>
              <a:t>　　所有的文档向量均可在参考这个词典向量的基础上简化成诸如</a:t>
            </a:r>
          </a:p>
          <a:p>
            <a:r>
              <a:rPr lang="zh-CN" altLang="en-US" sz="2000" dirty="0"/>
              <a:t>　　</a:t>
            </a:r>
            <a:r>
              <a:rPr lang="en-US" altLang="zh-CN" sz="2000" dirty="0"/>
              <a:t>w2=</a:t>
            </a:r>
            <a:r>
              <a:rPr lang="zh-CN" altLang="en-US" sz="2000" dirty="0"/>
              <a:t>（</a:t>
            </a:r>
            <a:r>
              <a:rPr lang="en-US" altLang="zh-CN" sz="2000" dirty="0"/>
              <a:t>5</a:t>
            </a:r>
            <a:r>
              <a:rPr lang="zh-CN" altLang="en-US" sz="2000" dirty="0"/>
              <a:t>，</a:t>
            </a:r>
            <a:r>
              <a:rPr lang="en-US" altLang="zh-CN" sz="2000" dirty="0"/>
              <a:t>4</a:t>
            </a:r>
            <a:r>
              <a:rPr lang="zh-CN" altLang="en-US" sz="2000" dirty="0"/>
              <a:t>，</a:t>
            </a:r>
            <a:r>
              <a:rPr lang="en-US" altLang="zh-CN" sz="2000" dirty="0"/>
              <a:t>0</a:t>
            </a:r>
            <a:r>
              <a:rPr lang="zh-CN" altLang="en-US" sz="2000" dirty="0"/>
              <a:t>，</a:t>
            </a:r>
            <a:r>
              <a:rPr lang="en-US" altLang="zh-CN" sz="2000" dirty="0"/>
              <a:t>……</a:t>
            </a:r>
            <a:r>
              <a:rPr lang="zh-CN" altLang="en-US" sz="2000" dirty="0"/>
              <a:t>）</a:t>
            </a:r>
          </a:p>
          <a:p>
            <a:r>
              <a:rPr lang="zh-CN" altLang="en-US" sz="2000" dirty="0"/>
              <a:t>　　</a:t>
            </a:r>
            <a:r>
              <a:rPr lang="en-US" altLang="zh-CN" sz="2000" dirty="0"/>
              <a:t>w3=</a:t>
            </a:r>
            <a:r>
              <a:rPr lang="zh-CN" altLang="en-US" sz="2000" dirty="0"/>
              <a:t>（</a:t>
            </a:r>
            <a:r>
              <a:rPr lang="en-US" altLang="zh-CN" sz="2000" dirty="0"/>
              <a:t>9</a:t>
            </a:r>
            <a:r>
              <a:rPr lang="zh-CN" altLang="en-US" sz="2000" dirty="0"/>
              <a:t>，</a:t>
            </a:r>
            <a:r>
              <a:rPr lang="en-US" altLang="zh-CN" sz="2000" dirty="0"/>
              <a:t>4</a:t>
            </a:r>
            <a:r>
              <a:rPr lang="zh-CN" altLang="en-US" sz="2000" dirty="0"/>
              <a:t>，</a:t>
            </a:r>
            <a:r>
              <a:rPr lang="en-US" altLang="zh-CN" sz="2000" dirty="0"/>
              <a:t>10</a:t>
            </a:r>
            <a:r>
              <a:rPr lang="zh-CN" altLang="en-US" sz="2000" dirty="0"/>
              <a:t>，</a:t>
            </a:r>
            <a:r>
              <a:rPr lang="en-US" altLang="zh-CN" sz="2000" dirty="0"/>
              <a:t>……</a:t>
            </a:r>
            <a:r>
              <a:rPr lang="zh-CN" altLang="en-US" sz="2000" dirty="0"/>
              <a:t>）</a:t>
            </a:r>
          </a:p>
          <a:p>
            <a:r>
              <a:rPr lang="zh-CN" altLang="en-US" sz="2000" dirty="0"/>
              <a:t>　　的形式，其含义没有改变。</a:t>
            </a:r>
          </a:p>
          <a:p>
            <a:r>
              <a:rPr lang="zh-CN" altLang="en-US" sz="2000" dirty="0"/>
              <a:t>　　</a:t>
            </a:r>
            <a:r>
              <a:rPr lang="en-US" altLang="zh-CN" sz="2000" dirty="0"/>
              <a:t>5</a:t>
            </a:r>
            <a:r>
              <a:rPr lang="zh-CN" altLang="en-US" sz="2000" dirty="0"/>
              <a:t>，</a:t>
            </a:r>
            <a:r>
              <a:rPr lang="en-US" altLang="zh-CN" sz="2000" dirty="0"/>
              <a:t>4</a:t>
            </a:r>
            <a:r>
              <a:rPr lang="zh-CN" altLang="en-US" sz="2000" dirty="0"/>
              <a:t>，</a:t>
            </a:r>
            <a:r>
              <a:rPr lang="en-US" altLang="zh-CN" sz="2000" dirty="0"/>
              <a:t>10</a:t>
            </a:r>
            <a:r>
              <a:rPr lang="zh-CN" altLang="en-US" sz="2000" dirty="0"/>
              <a:t>这些数字分别叫做各个词在某个文档中的</a:t>
            </a:r>
            <a:r>
              <a:rPr lang="zh-CN" altLang="en-US" sz="2000" dirty="0">
                <a:solidFill>
                  <a:srgbClr val="FF0000"/>
                </a:solidFill>
              </a:rPr>
              <a:t>权重</a:t>
            </a:r>
            <a:r>
              <a:rPr lang="zh-CN" altLang="en-US" sz="2000" dirty="0"/>
              <a:t>，实际上单单使用词频作为权重并不多见，也不十分有用，</a:t>
            </a:r>
            <a:r>
              <a:rPr lang="zh-CN" altLang="en-US" sz="2000" dirty="0">
                <a:solidFill>
                  <a:srgbClr val="FF0000"/>
                </a:solidFill>
              </a:rPr>
              <a:t>更常见的做法是使用</a:t>
            </a:r>
            <a:r>
              <a:rPr lang="en-US" altLang="zh-CN" sz="2000" dirty="0">
                <a:solidFill>
                  <a:srgbClr val="FF0000"/>
                </a:solidFill>
              </a:rPr>
              <a:t>TF-IDF</a:t>
            </a:r>
            <a:r>
              <a:rPr lang="zh-CN" altLang="en-US" sz="2000" dirty="0">
                <a:solidFill>
                  <a:srgbClr val="FF0000"/>
                </a:solidFill>
              </a:rPr>
              <a:t>值作为权重</a:t>
            </a:r>
            <a:r>
              <a:rPr lang="zh-CN" altLang="en-US" sz="2000" dirty="0"/>
              <a:t>。</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15</a:t>
            </a:fld>
            <a:endParaRPr lang="zh-CN" altLang="zh-CN"/>
          </a:p>
        </p:txBody>
      </p:sp>
    </p:spTree>
    <p:extLst>
      <p:ext uri="{BB962C8B-B14F-4D97-AF65-F5344CB8AC3E}">
        <p14:creationId xmlns:p14="http://schemas.microsoft.com/office/powerpoint/2010/main" val="61156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89" y="5752427"/>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词级别</a:t>
            </a:r>
            <a:r>
              <a:rPr lang="en-US" altLang="zh-CN" sz="2400" b="1" dirty="0">
                <a:solidFill>
                  <a:schemeClr val="tx1">
                    <a:lumMod val="65000"/>
                    <a:lumOff val="35000"/>
                  </a:schemeClr>
                </a:solidFill>
                <a:latin typeface="微软雅黑" pitchFamily="34" charset="-122"/>
                <a:ea typeface="微软雅黑" pitchFamily="34" charset="-122"/>
              </a:rPr>
              <a:t>(</a:t>
            </a:r>
            <a:r>
              <a:rPr lang="en-US" altLang="zh-CN" sz="2400" b="1" dirty="0" err="1">
                <a:solidFill>
                  <a:schemeClr val="tx1">
                    <a:lumMod val="65000"/>
                    <a:lumOff val="35000"/>
                  </a:schemeClr>
                </a:solidFill>
                <a:latin typeface="微软雅黑" pitchFamily="34" charset="-122"/>
                <a:ea typeface="微软雅黑" pitchFamily="34" charset="-122"/>
              </a:rPr>
              <a:t>WordLevel</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以词作为基本语义特征。以单词作为基本语义特征在文本分类、信息检索系统中工作良好，是最常见的基本语义特征。</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词级别语义特征</a:t>
            </a:r>
          </a:p>
        </p:txBody>
      </p:sp>
      <p:sp>
        <p:nvSpPr>
          <p:cNvPr id="20" name="文本框 70"/>
          <p:cNvSpPr txBox="1"/>
          <p:nvPr/>
        </p:nvSpPr>
        <p:spPr>
          <a:xfrm>
            <a:off x="752548" y="913755"/>
            <a:ext cx="4801314" cy="830997"/>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微软雅黑" pitchFamily="34" charset="-122"/>
                <a:ea typeface="微软雅黑" pitchFamily="34" charset="-122"/>
              </a:rPr>
              <a:t>词特征可进行计算的因素有很多，</a:t>
            </a:r>
            <a:endParaRPr lang="en-US" altLang="zh-CN" sz="24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最常用的有词频、词性：</a:t>
            </a:r>
          </a:p>
        </p:txBody>
      </p:sp>
      <p:cxnSp>
        <p:nvCxnSpPr>
          <p:cNvPr id="24" name="直接连接符 23"/>
          <p:cNvCxnSpPr/>
          <p:nvPr/>
        </p:nvCxnSpPr>
        <p:spPr>
          <a:xfrm>
            <a:off x="738431" y="187000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38431" y="251745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1134854" y="209437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7" name="矩形 26"/>
          <p:cNvSpPr/>
          <p:nvPr/>
        </p:nvSpPr>
        <p:spPr bwMode="auto">
          <a:xfrm>
            <a:off x="1116382" y="27822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8" name="文本框 12"/>
          <p:cNvSpPr txBox="1"/>
          <p:nvPr/>
        </p:nvSpPr>
        <p:spPr>
          <a:xfrm>
            <a:off x="1540497" y="1972110"/>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词频（高频、中频、低频）</a:t>
            </a:r>
            <a:endParaRPr lang="en-US" altLang="zh-CN" dirty="0"/>
          </a:p>
        </p:txBody>
      </p:sp>
      <p:sp>
        <p:nvSpPr>
          <p:cNvPr id="29" name="文本框 14"/>
          <p:cNvSpPr txBox="1"/>
          <p:nvPr/>
        </p:nvSpPr>
        <p:spPr>
          <a:xfrm>
            <a:off x="1540497" y="2678501"/>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词性（实词、虚词）</a:t>
            </a:r>
          </a:p>
        </p:txBody>
      </p:sp>
      <p:cxnSp>
        <p:nvCxnSpPr>
          <p:cNvPr id="30" name="直接连接符 29"/>
          <p:cNvCxnSpPr/>
          <p:nvPr/>
        </p:nvCxnSpPr>
        <p:spPr>
          <a:xfrm>
            <a:off x="720410" y="31770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1124517" y="34547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2" name="文本框 14"/>
          <p:cNvSpPr txBox="1"/>
          <p:nvPr/>
        </p:nvSpPr>
        <p:spPr>
          <a:xfrm>
            <a:off x="1575448" y="3367229"/>
            <a:ext cx="3978414"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文档、词语长度（长词、两字词）</a:t>
            </a:r>
          </a:p>
        </p:txBody>
      </p:sp>
      <p:cxnSp>
        <p:nvCxnSpPr>
          <p:cNvPr id="33" name="直接连接符 32"/>
          <p:cNvCxnSpPr/>
          <p:nvPr/>
        </p:nvCxnSpPr>
        <p:spPr>
          <a:xfrm>
            <a:off x="728545" y="390797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1081843" y="414539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5" name="文本框 14"/>
          <p:cNvSpPr txBox="1"/>
          <p:nvPr/>
        </p:nvSpPr>
        <p:spPr>
          <a:xfrm>
            <a:off x="1532774" y="405789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词语直径</a:t>
            </a:r>
          </a:p>
        </p:txBody>
      </p:sp>
      <p:pic>
        <p:nvPicPr>
          <p:cNvPr id="21" name="图片 20"/>
          <p:cNvPicPr/>
          <p:nvPr/>
        </p:nvPicPr>
        <p:blipFill>
          <a:blip r:embed="rId3" cstate="print"/>
          <a:stretch>
            <a:fillRect/>
          </a:stretch>
        </p:blipFill>
        <p:spPr>
          <a:xfrm>
            <a:off x="5553861" y="260350"/>
            <a:ext cx="6233327" cy="4988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8134432" y="5380946"/>
            <a:ext cx="1107996" cy="369332"/>
          </a:xfrm>
          <a:prstGeom prst="rect">
            <a:avLst/>
          </a:prstGeom>
        </p:spPr>
        <p:txBody>
          <a:bodyPr wrap="none">
            <a:spAutoFit/>
          </a:bodyPr>
          <a:lstStyle/>
          <a:p>
            <a:r>
              <a:rPr lang="zh-CN" altLang="zh-CN" dirty="0"/>
              <a:t>词袋模型</a:t>
            </a:r>
            <a:endParaRPr lang="zh-CN" altLang="en-US" dirty="0"/>
          </a:p>
        </p:txBody>
      </p:sp>
      <p:cxnSp>
        <p:nvCxnSpPr>
          <p:cNvPr id="37" name="直接连接符 36"/>
          <p:cNvCxnSpPr/>
          <p:nvPr/>
        </p:nvCxnSpPr>
        <p:spPr>
          <a:xfrm>
            <a:off x="728545" y="455452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081843" y="479194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9" name="文本框 14"/>
          <p:cNvSpPr txBox="1"/>
          <p:nvPr/>
        </p:nvSpPr>
        <p:spPr>
          <a:xfrm>
            <a:off x="1540497" y="4680666"/>
            <a:ext cx="4310814"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首次出现位置（较早出现、晚出现）</a:t>
            </a:r>
          </a:p>
        </p:txBody>
      </p:sp>
      <p:cxnSp>
        <p:nvCxnSpPr>
          <p:cNvPr id="40" name="直接连接符 39"/>
          <p:cNvCxnSpPr/>
          <p:nvPr/>
        </p:nvCxnSpPr>
        <p:spPr>
          <a:xfrm>
            <a:off x="685871" y="521660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16</a:t>
            </a:fld>
            <a:endParaRPr lang="zh-CN" altLang="zh-CN"/>
          </a:p>
        </p:txBody>
      </p:sp>
      <p:sp>
        <p:nvSpPr>
          <p:cNvPr id="36" name="矩形 35"/>
          <p:cNvSpPr/>
          <p:nvPr/>
        </p:nvSpPr>
        <p:spPr bwMode="auto">
          <a:xfrm>
            <a:off x="1077075" y="543013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41" name="文本框 14"/>
          <p:cNvSpPr txBox="1"/>
          <p:nvPr/>
        </p:nvSpPr>
        <p:spPr>
          <a:xfrm>
            <a:off x="1535728" y="5275994"/>
            <a:ext cx="3282165"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词语分布偏差（分布均匀？）</a:t>
            </a:r>
          </a:p>
        </p:txBody>
      </p:sp>
      <p:cxnSp>
        <p:nvCxnSpPr>
          <p:cNvPr id="42" name="直接连接符 41"/>
          <p:cNvCxnSpPr/>
          <p:nvPr/>
        </p:nvCxnSpPr>
        <p:spPr>
          <a:xfrm>
            <a:off x="681103" y="575478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4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98490" y="5336929"/>
            <a:ext cx="10316055"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亚词级别</a:t>
            </a:r>
            <a:r>
              <a:rPr lang="en-US" altLang="zh-CN" sz="2400" b="1" dirty="0">
                <a:solidFill>
                  <a:schemeClr val="tx1">
                    <a:lumMod val="65000"/>
                    <a:lumOff val="35000"/>
                  </a:schemeClr>
                </a:solidFill>
                <a:latin typeface="微软雅黑" pitchFamily="34" charset="-122"/>
                <a:ea typeface="微软雅黑" pitchFamily="34" charset="-122"/>
              </a:rPr>
              <a:t>(Sub-Word Level)</a:t>
            </a:r>
            <a:r>
              <a:rPr lang="zh-CN" altLang="en-US" sz="2400" b="1" dirty="0">
                <a:solidFill>
                  <a:schemeClr val="tx1">
                    <a:lumMod val="65000"/>
                    <a:lumOff val="35000"/>
                  </a:schemeClr>
                </a:solidFill>
                <a:latin typeface="微软雅黑" pitchFamily="34" charset="-122"/>
                <a:ea typeface="微软雅黑" pitchFamily="34" charset="-122"/>
              </a:rPr>
              <a:t>也称为字素级别</a:t>
            </a:r>
            <a:r>
              <a:rPr lang="en-US" altLang="zh-CN" sz="2400" b="1" dirty="0">
                <a:solidFill>
                  <a:schemeClr val="tx1">
                    <a:lumMod val="65000"/>
                    <a:lumOff val="35000"/>
                  </a:schemeClr>
                </a:solidFill>
                <a:latin typeface="微软雅黑" pitchFamily="34" charset="-122"/>
                <a:ea typeface="微软雅黑" pitchFamily="34" charset="-122"/>
              </a:rPr>
              <a:t>(</a:t>
            </a:r>
            <a:r>
              <a:rPr lang="en-US" altLang="zh-CN" sz="2400" b="1" dirty="0" err="1">
                <a:solidFill>
                  <a:schemeClr val="tx1">
                    <a:lumMod val="65000"/>
                    <a:lumOff val="35000"/>
                  </a:schemeClr>
                </a:solidFill>
                <a:latin typeface="微软雅黑" pitchFamily="34" charset="-122"/>
                <a:ea typeface="微软雅黑" pitchFamily="34" charset="-122"/>
              </a:rPr>
              <a:t>GraphemicLevel</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。在英文中比词级别更低的文字组成单位是字母，在汉语中则是单字。</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亚词级别语义特征</a:t>
            </a:r>
          </a:p>
        </p:txBody>
      </p:sp>
      <p:sp>
        <p:nvSpPr>
          <p:cNvPr id="21" name="Freeform 274"/>
          <p:cNvSpPr>
            <a:spLocks/>
          </p:cNvSpPr>
          <p:nvPr/>
        </p:nvSpPr>
        <p:spPr bwMode="auto">
          <a:xfrm>
            <a:off x="4068087" y="1507368"/>
            <a:ext cx="1440000" cy="1440000"/>
          </a:xfrm>
          <a:prstGeom prst="flowChartConnector">
            <a:avLst/>
          </a:prstGeom>
          <a:solidFill>
            <a:srgbClr val="F784A5"/>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37" name="Freeform 369"/>
          <p:cNvSpPr>
            <a:spLocks/>
          </p:cNvSpPr>
          <p:nvPr/>
        </p:nvSpPr>
        <p:spPr bwMode="auto">
          <a:xfrm>
            <a:off x="6690129" y="152475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a:p>
        </p:txBody>
      </p:sp>
      <p:sp>
        <p:nvSpPr>
          <p:cNvPr id="38" name="TextBox 33"/>
          <p:cNvSpPr txBox="1"/>
          <p:nvPr/>
        </p:nvSpPr>
        <p:spPr>
          <a:xfrm>
            <a:off x="4243705" y="1817972"/>
            <a:ext cx="1088760" cy="369332"/>
          </a:xfrm>
          <a:prstGeom prst="rect">
            <a:avLst/>
          </a:prstGeom>
          <a:noFill/>
        </p:spPr>
        <p:txBody>
          <a:bodyPr wrap="none" rtlCol="0">
            <a:spAutoFit/>
          </a:bodyPr>
          <a:lstStyle/>
          <a:p>
            <a:pPr algn="ctr"/>
            <a:r>
              <a:rPr lang="en-US" altLang="zh-CN" dirty="0">
                <a:solidFill>
                  <a:schemeClr val="bg1"/>
                </a:solidFill>
                <a:latin typeface="微软雅黑" pitchFamily="34" charset="-122"/>
                <a:ea typeface="微软雅黑" pitchFamily="34" charset="-122"/>
              </a:rPr>
              <a:t> n</a:t>
            </a:r>
            <a:r>
              <a:rPr lang="zh-CN" altLang="en-US" dirty="0">
                <a:solidFill>
                  <a:schemeClr val="bg1"/>
                </a:solidFill>
                <a:latin typeface="微软雅黑" pitchFamily="34" charset="-122"/>
                <a:ea typeface="微软雅黑" pitchFamily="34" charset="-122"/>
              </a:rPr>
              <a:t>元模型</a:t>
            </a:r>
            <a:endParaRPr lang="en-US" altLang="zh-CN" dirty="0">
              <a:solidFill>
                <a:schemeClr val="bg1"/>
              </a:solidFill>
              <a:latin typeface="微软雅黑" pitchFamily="34" charset="-122"/>
              <a:ea typeface="微软雅黑" pitchFamily="34" charset="-122"/>
            </a:endParaRPr>
          </a:p>
        </p:txBody>
      </p:sp>
      <p:sp>
        <p:nvSpPr>
          <p:cNvPr id="39" name="TextBox 35"/>
          <p:cNvSpPr txBox="1"/>
          <p:nvPr/>
        </p:nvSpPr>
        <p:spPr>
          <a:xfrm>
            <a:off x="6856131" y="1816232"/>
            <a:ext cx="1107996" cy="646331"/>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多词级别</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语义特征</a:t>
            </a:r>
          </a:p>
        </p:txBody>
      </p:sp>
      <p:cxnSp>
        <p:nvCxnSpPr>
          <p:cNvPr id="40" name="直接箭头连接符 39"/>
          <p:cNvCxnSpPr/>
          <p:nvPr/>
        </p:nvCxnSpPr>
        <p:spPr>
          <a:xfrm flipH="1">
            <a:off x="1825359" y="1312176"/>
            <a:ext cx="1728192"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1" idx="1"/>
          </p:cNvCxnSpPr>
          <p:nvPr/>
        </p:nvCxnSpPr>
        <p:spPr>
          <a:xfrm>
            <a:off x="3553551" y="1312176"/>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522295" y="1312176"/>
            <a:ext cx="1728000" cy="0"/>
          </a:xfrm>
          <a:prstGeom prst="line">
            <a:avLst/>
          </a:prstGeom>
          <a:ln>
            <a:solidFill>
              <a:srgbClr val="31B5D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37" idx="7"/>
          </p:cNvCxnSpPr>
          <p:nvPr/>
        </p:nvCxnSpPr>
        <p:spPr>
          <a:xfrm flipH="1">
            <a:off x="7919246" y="1312176"/>
            <a:ext cx="597518" cy="423459"/>
          </a:xfrm>
          <a:prstGeom prst="line">
            <a:avLst/>
          </a:prstGeom>
          <a:ln>
            <a:solidFill>
              <a:srgbClr val="31B5D6"/>
            </a:solidFill>
          </a:ln>
        </p:spPr>
        <p:style>
          <a:lnRef idx="1">
            <a:schemeClr val="accent1"/>
          </a:lnRef>
          <a:fillRef idx="0">
            <a:schemeClr val="accent1"/>
          </a:fillRef>
          <a:effectRef idx="0">
            <a:schemeClr val="accent1"/>
          </a:effectRef>
          <a:fontRef idx="minor">
            <a:schemeClr val="tx1"/>
          </a:fontRef>
        </p:style>
      </p:cxnSp>
      <p:sp>
        <p:nvSpPr>
          <p:cNvPr id="44" name="文本框 88"/>
          <p:cNvSpPr txBox="1"/>
          <p:nvPr/>
        </p:nvSpPr>
        <p:spPr>
          <a:xfrm>
            <a:off x="1042668" y="1732816"/>
            <a:ext cx="2873592" cy="2246769"/>
          </a:xfrm>
          <a:prstGeom prst="rect">
            <a:avLst/>
          </a:prstGeom>
          <a:noFill/>
        </p:spPr>
        <p:txBody>
          <a:bodyPr wrap="square" rtlCol="0">
            <a:spAutoFit/>
          </a:bodyPr>
          <a:lstStyle/>
          <a:p>
            <a:pPr marL="285750" indent="-285750">
              <a:buFont typeface="Arial" pitchFamily="34" charset="0"/>
              <a:buChar char="•"/>
            </a:pPr>
            <a:r>
              <a:rPr lang="en-US" altLang="zh-CN" sz="20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元模型将文本表示为重叠的</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个连续字母</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对应汉语情况为单字</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的序列作为特征项；</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zh-CN" sz="2000" dirty="0">
                <a:solidFill>
                  <a:schemeClr val="bg2">
                    <a:lumMod val="25000"/>
                  </a:schemeClr>
                </a:solidFill>
                <a:latin typeface="微软雅黑" panose="020B0503020204020204" pitchFamily="34" charset="-122"/>
                <a:ea typeface="微软雅黑" panose="020B0503020204020204" pitchFamily="34" charset="-122"/>
              </a:rPr>
              <a:t>采用</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 n</a:t>
            </a:r>
            <a:r>
              <a:rPr lang="zh-CN" altLang="zh-CN" sz="2000" dirty="0">
                <a:solidFill>
                  <a:schemeClr val="bg2">
                    <a:lumMod val="25000"/>
                  </a:schemeClr>
                </a:solidFill>
                <a:latin typeface="微软雅黑" panose="020B0503020204020204" pitchFamily="34" charset="-122"/>
                <a:ea typeface="微软雅黑" panose="020B0503020204020204" pitchFamily="34" charset="-122"/>
              </a:rPr>
              <a:t>元模型时，需要考虑数值</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n</a:t>
            </a:r>
            <a:r>
              <a:rPr lang="zh-CN" altLang="zh-CN" sz="2000" dirty="0">
                <a:solidFill>
                  <a:schemeClr val="bg2">
                    <a:lumMod val="25000"/>
                  </a:schemeClr>
                </a:solidFill>
                <a:latin typeface="微软雅黑" panose="020B0503020204020204" pitchFamily="34" charset="-122"/>
                <a:ea typeface="微软雅黑" panose="020B0503020204020204" pitchFamily="34" charset="-122"/>
              </a:rPr>
              <a:t>的选择问题</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。实际</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n=3</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或</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4</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文本框 89"/>
          <p:cNvSpPr txBox="1"/>
          <p:nvPr/>
        </p:nvSpPr>
        <p:spPr>
          <a:xfrm>
            <a:off x="8518457" y="1764367"/>
            <a:ext cx="3283018" cy="3170099"/>
          </a:xfrm>
          <a:prstGeom prst="rect">
            <a:avLst/>
          </a:prstGeom>
          <a:noFill/>
        </p:spPr>
        <p:txBody>
          <a:bodyPr wrap="square" rtlCol="0">
            <a:spAutoFit/>
          </a:bodyPr>
          <a:lstStyle/>
          <a:p>
            <a:pPr marL="285750" indent="-285750">
              <a:buFont typeface="Arial" pitchFamily="34" charset="0"/>
              <a:buChar char="•"/>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多词级别 </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(Multi-Word Leve1) </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指用多个词作为文本的特征项，多词（如机器学习）可以比词级别表示更多的语义信息；</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经常</a:t>
            </a:r>
            <a:r>
              <a:rPr lang="zh-CN" altLang="zh-CN" sz="2000" dirty="0">
                <a:solidFill>
                  <a:schemeClr val="bg2">
                    <a:lumMod val="25000"/>
                  </a:schemeClr>
                </a:solidFill>
                <a:latin typeface="微软雅黑" panose="020B0503020204020204" pitchFamily="34" charset="-122"/>
                <a:ea typeface="微软雅黑" panose="020B0503020204020204" pitchFamily="34" charset="-122"/>
              </a:rPr>
              <a:t>从统计角度根据词之间较高的同现频率</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(Co-</a:t>
            </a:r>
            <a:r>
              <a:rPr lang="en-US" altLang="zh-CN" sz="2000" dirty="0" err="1">
                <a:solidFill>
                  <a:schemeClr val="bg2">
                    <a:lumMod val="25000"/>
                  </a:schemeClr>
                </a:solidFill>
                <a:latin typeface="微软雅黑" panose="020B0503020204020204" pitchFamily="34" charset="-122"/>
                <a:ea typeface="微软雅黑" panose="020B0503020204020204" pitchFamily="34" charset="-122"/>
              </a:rPr>
              <a:t>OccurFrequency</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 </a:t>
            </a:r>
            <a:r>
              <a:rPr lang="zh-CN" altLang="zh-CN" sz="2000" dirty="0">
                <a:solidFill>
                  <a:schemeClr val="bg2">
                    <a:lumMod val="25000"/>
                  </a:schemeClr>
                </a:solidFill>
                <a:latin typeface="微软雅黑" panose="020B0503020204020204" pitchFamily="34" charset="-122"/>
                <a:ea typeface="微软雅黑" panose="020B0503020204020204" pitchFamily="34" charset="-122"/>
              </a:rPr>
              <a:t>来选取特征项</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17</a:t>
            </a:fld>
            <a:endParaRPr lang="zh-CN" altLang="zh-CN"/>
          </a:p>
        </p:txBody>
      </p:sp>
    </p:spTree>
    <p:extLst>
      <p:ext uri="{BB962C8B-B14F-4D97-AF65-F5344CB8AC3E}">
        <p14:creationId xmlns:p14="http://schemas.microsoft.com/office/powerpoint/2010/main" val="350164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语义与语用级别语义特征</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18</a:t>
            </a:fld>
            <a:endParaRPr lang="zh-CN" altLang="zh-CN"/>
          </a:p>
        </p:txBody>
      </p:sp>
      <p:graphicFrame>
        <p:nvGraphicFramePr>
          <p:cNvPr id="21" name="内容占位符 4"/>
          <p:cNvGraphicFramePr>
            <a:graphicFrameLocks/>
          </p:cNvGraphicFramePr>
          <p:nvPr>
            <p:extLst>
              <p:ext uri="{D42A27DB-BD31-4B8C-83A1-F6EECF244321}">
                <p14:modId xmlns:p14="http://schemas.microsoft.com/office/powerpoint/2010/main" val="1278147642"/>
              </p:ext>
            </p:extLst>
          </p:nvPr>
        </p:nvGraphicFramePr>
        <p:xfrm>
          <a:off x="669703" y="1099075"/>
          <a:ext cx="11090021" cy="5087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43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汉语的语义特征抽取</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19</a:t>
            </a:fld>
            <a:endParaRPr lang="zh-CN" altLang="zh-CN"/>
          </a:p>
        </p:txBody>
      </p:sp>
      <p:graphicFrame>
        <p:nvGraphicFramePr>
          <p:cNvPr id="21" name="内容占位符 4"/>
          <p:cNvGraphicFramePr>
            <a:graphicFrameLocks/>
          </p:cNvGraphicFramePr>
          <p:nvPr>
            <p:extLst>
              <p:ext uri="{D42A27DB-BD31-4B8C-83A1-F6EECF244321}">
                <p14:modId xmlns:p14="http://schemas.microsoft.com/office/powerpoint/2010/main" val="1904000299"/>
              </p:ext>
            </p:extLst>
          </p:nvPr>
        </p:nvGraphicFramePr>
        <p:xfrm>
          <a:off x="669703" y="1099075"/>
          <a:ext cx="11090021" cy="5087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64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1723549"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预处理概述</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语义特征抽取</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特征子集选择</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2954655"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特征重构及向量生成</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2031325"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文本内容分析</a:t>
            </a:r>
            <a:endParaRPr lang="en-US" altLang="zh-CN" dirty="0">
              <a:latin typeface="微软雅黑" pitchFamily="34" charset="-122"/>
              <a:ea typeface="微软雅黑" pitchFamily="34" charset="-122"/>
            </a:endParaRPr>
          </a:p>
        </p:txBody>
      </p:sp>
      <p:grpSp>
        <p:nvGrpSpPr>
          <p:cNvPr id="44" name="Group 25"/>
          <p:cNvGrpSpPr>
            <a:grpSpLocks/>
          </p:cNvGrpSpPr>
          <p:nvPr/>
        </p:nvGrpSpPr>
        <p:grpSpPr bwMode="auto">
          <a:xfrm>
            <a:off x="1269967" y="5452419"/>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45"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6"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7"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48" name="Line 29"/>
          <p:cNvSpPr>
            <a:spLocks noChangeShapeType="1"/>
          </p:cNvSpPr>
          <p:nvPr/>
        </p:nvSpPr>
        <p:spPr bwMode="auto">
          <a:xfrm>
            <a:off x="2082767" y="606222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49" name="Text Box 31"/>
          <p:cNvSpPr txBox="1">
            <a:spLocks noChangeArrowheads="1"/>
          </p:cNvSpPr>
          <p:nvPr/>
        </p:nvSpPr>
        <p:spPr bwMode="gray">
          <a:xfrm>
            <a:off x="1585540" y="555104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dirty="0">
                <a:solidFill>
                  <a:srgbClr val="F8F8F8"/>
                </a:solidFill>
                <a:latin typeface="微软雅黑" pitchFamily="34" charset="-122"/>
                <a:ea typeface="微软雅黑" pitchFamily="34" charset="-122"/>
              </a:rPr>
              <a:t>6</a:t>
            </a:r>
          </a:p>
        </p:txBody>
      </p:sp>
      <p:sp>
        <p:nvSpPr>
          <p:cNvPr id="50" name="Text Box 30"/>
          <p:cNvSpPr txBox="1">
            <a:spLocks noChangeArrowheads="1"/>
          </p:cNvSpPr>
          <p:nvPr/>
        </p:nvSpPr>
        <p:spPr bwMode="auto">
          <a:xfrm>
            <a:off x="3097003" y="5463744"/>
            <a:ext cx="141577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spTree>
    <p:extLst>
      <p:ext uri="{BB962C8B-B14F-4D97-AF65-F5344CB8AC3E}">
        <p14:creationId xmlns:p14="http://schemas.microsoft.com/office/powerpoint/2010/main" val="192533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特征子集选择</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6871" name="Picture 7" descr="C:\Users\Administrator\AppData\Roaming\Tencent\Users\21811376\QQ\WinTemp\RichOle\8$QZIE0IBM2$0N8S`0O~~WY.png"/>
          <p:cNvPicPr>
            <a:picLocks noChangeAspect="1" noChangeArrowheads="1"/>
          </p:cNvPicPr>
          <p:nvPr/>
        </p:nvPicPr>
        <p:blipFill rotWithShape="1">
          <a:blip r:embed="rId2">
            <a:extLst>
              <a:ext uri="{28A0092B-C50C-407E-A947-70E740481C1C}">
                <a14:useLocalDpi xmlns:a14="http://schemas.microsoft.com/office/drawing/2010/main" val="0"/>
              </a:ext>
            </a:extLst>
          </a:blip>
          <a:srcRect b="1955"/>
          <a:stretch/>
        </p:blipFill>
        <p:spPr bwMode="auto">
          <a:xfrm>
            <a:off x="1519129" y="927100"/>
            <a:ext cx="9215931" cy="4409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7" name="文本框 145"/>
          <p:cNvSpPr txBox="1"/>
          <p:nvPr/>
        </p:nvSpPr>
        <p:spPr>
          <a:xfrm>
            <a:off x="998490" y="5336929"/>
            <a:ext cx="10316055"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机器学习领域存在多种特征选择方法，</a:t>
            </a:r>
            <a:r>
              <a:rPr lang="en-US" altLang="zh-CN" sz="2400" b="1" dirty="0" err="1">
                <a:solidFill>
                  <a:schemeClr val="tx1">
                    <a:lumMod val="65000"/>
                    <a:lumOff val="35000"/>
                  </a:schemeClr>
                </a:solidFill>
                <a:latin typeface="微软雅黑" pitchFamily="34" charset="-122"/>
                <a:ea typeface="微软雅黑" pitchFamily="34" charset="-122"/>
              </a:rPr>
              <a:t>Guyon</a:t>
            </a:r>
            <a:r>
              <a:rPr lang="zh-CN" altLang="en-US" sz="2400" b="1" dirty="0">
                <a:solidFill>
                  <a:schemeClr val="tx1">
                    <a:lumMod val="65000"/>
                    <a:lumOff val="35000"/>
                  </a:schemeClr>
                </a:solidFill>
                <a:latin typeface="微软雅黑" pitchFamily="34" charset="-122"/>
                <a:ea typeface="微软雅黑" pitchFamily="34" charset="-122"/>
              </a:rPr>
              <a:t>等人对特征子集选择进行了详尽讨论，分析比较了目前常用的</a:t>
            </a:r>
            <a:r>
              <a:rPr lang="en-US" altLang="zh-CN" sz="2400" b="1" dirty="0">
                <a:solidFill>
                  <a:schemeClr val="tx1">
                    <a:lumMod val="65000"/>
                    <a:lumOff val="35000"/>
                  </a:schemeClr>
                </a:solidFill>
                <a:latin typeface="微软雅黑" pitchFamily="34" charset="-122"/>
                <a:ea typeface="微软雅黑" pitchFamily="34" charset="-122"/>
              </a:rPr>
              <a:t>3</a:t>
            </a:r>
            <a:r>
              <a:rPr lang="zh-CN" altLang="en-US" sz="2400" b="1" dirty="0">
                <a:solidFill>
                  <a:schemeClr val="tx1">
                    <a:lumMod val="65000"/>
                    <a:lumOff val="35000"/>
                  </a:schemeClr>
                </a:solidFill>
                <a:latin typeface="微软雅黑" pitchFamily="34" charset="-122"/>
                <a:ea typeface="微软雅黑" pitchFamily="34" charset="-122"/>
              </a:rPr>
              <a:t>种特征选择方式：过滤 </a:t>
            </a:r>
            <a:r>
              <a:rPr lang="en-US" altLang="zh-CN" sz="2400" b="1" dirty="0">
                <a:solidFill>
                  <a:schemeClr val="tx1">
                    <a:lumMod val="65000"/>
                    <a:lumOff val="35000"/>
                  </a:schemeClr>
                </a:solidFill>
                <a:latin typeface="微软雅黑" pitchFamily="34" charset="-122"/>
                <a:ea typeface="微软雅黑" pitchFamily="34" charset="-122"/>
              </a:rPr>
              <a:t>(filter)</a:t>
            </a:r>
            <a:r>
              <a:rPr lang="zh-CN" altLang="en-US" sz="2400" b="1" dirty="0">
                <a:solidFill>
                  <a:schemeClr val="tx1">
                    <a:lumMod val="65000"/>
                    <a:lumOff val="35000"/>
                  </a:schemeClr>
                </a:solidFill>
                <a:latin typeface="微软雅黑" pitchFamily="34" charset="-122"/>
                <a:ea typeface="微软雅黑" pitchFamily="34" charset="-122"/>
              </a:rPr>
              <a:t>、组合</a:t>
            </a:r>
            <a:r>
              <a:rPr lang="en-US" altLang="zh-CN" sz="2400" b="1" dirty="0">
                <a:solidFill>
                  <a:schemeClr val="tx1">
                    <a:lumMod val="65000"/>
                    <a:lumOff val="35000"/>
                  </a:schemeClr>
                </a:solidFill>
                <a:latin typeface="微软雅黑" pitchFamily="34" charset="-122"/>
                <a:ea typeface="微软雅黑" pitchFamily="34" charset="-122"/>
              </a:rPr>
              <a:t>(wrappers)</a:t>
            </a:r>
            <a:r>
              <a:rPr lang="zh-CN" altLang="en-US" sz="2400" b="1" dirty="0">
                <a:solidFill>
                  <a:schemeClr val="tx1">
                    <a:lumMod val="65000"/>
                    <a:lumOff val="35000"/>
                  </a:schemeClr>
                </a:solidFill>
                <a:latin typeface="微软雅黑" pitchFamily="34" charset="-122"/>
                <a:ea typeface="微软雅黑" pitchFamily="34" charset="-122"/>
              </a:rPr>
              <a:t>与嵌入</a:t>
            </a:r>
            <a:r>
              <a:rPr lang="en-US" altLang="zh-CN" sz="2400" b="1" dirty="0">
                <a:solidFill>
                  <a:schemeClr val="tx1">
                    <a:lumMod val="65000"/>
                    <a:lumOff val="35000"/>
                  </a:schemeClr>
                </a:solidFill>
                <a:latin typeface="微软雅黑" pitchFamily="34" charset="-122"/>
                <a:ea typeface="微软雅黑" pitchFamily="34" charset="-122"/>
              </a:rPr>
              <a:t>(embedded)</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20</a:t>
            </a:fld>
            <a:endParaRPr lang="zh-CN" altLang="zh-CN"/>
          </a:p>
        </p:txBody>
      </p:sp>
    </p:spTree>
    <p:extLst>
      <p:ext uri="{BB962C8B-B14F-4D97-AF65-F5344CB8AC3E}">
        <p14:creationId xmlns:p14="http://schemas.microsoft.com/office/powerpoint/2010/main" val="238683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停用词过滤</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7" name="文本框 145"/>
          <p:cNvSpPr txBox="1"/>
          <p:nvPr/>
        </p:nvSpPr>
        <p:spPr>
          <a:xfrm>
            <a:off x="998489" y="1236416"/>
            <a:ext cx="10316055"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过滤对分类没有贡献的特征项</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停用词表可以手工建立，也可以通过统计自动生成</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频繁出现，对分类却没有贡献</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21</a:t>
            </a:fld>
            <a:endParaRPr lang="zh-CN" altLang="zh-CN"/>
          </a:p>
        </p:txBody>
      </p:sp>
    </p:spTree>
    <p:extLst>
      <p:ext uri="{BB962C8B-B14F-4D97-AF65-F5344CB8AC3E}">
        <p14:creationId xmlns:p14="http://schemas.microsoft.com/office/powerpoint/2010/main" val="31146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788515" y="231487"/>
            <a:ext cx="97671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rPr>
              <a:t>文档频率阈值法</a:t>
            </a:r>
            <a:r>
              <a:rPr lang="en-US" altLang="zh-CN" sz="4000" dirty="0">
                <a:solidFill>
                  <a:srgbClr val="31B5D6"/>
                </a:solidFill>
                <a:latin typeface="宋体" panose="02010600030101010101" pitchFamily="2" charset="-122"/>
                <a:ea typeface="宋体" panose="02010600030101010101" pitchFamily="2" charset="-122"/>
              </a:rPr>
              <a:t>-</a:t>
            </a:r>
            <a:r>
              <a:rPr lang="zh-CN" altLang="en-US" sz="4000" dirty="0">
                <a:solidFill>
                  <a:srgbClr val="31B5D6"/>
                </a:solidFill>
                <a:latin typeface="宋体" panose="02010600030101010101" pitchFamily="2" charset="-122"/>
                <a:ea typeface="宋体" panose="02010600030101010101" pitchFamily="2" charset="-122"/>
                <a:sym typeface="Calibri" pitchFamily="34" charset="0"/>
              </a:rPr>
              <a:t>长尾理论和二八定律</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22</a:t>
            </a:fld>
            <a:endParaRPr lang="zh-CN"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925" y="968236"/>
            <a:ext cx="5771084" cy="2909996"/>
          </a:xfrm>
          <a:prstGeom prst="rect">
            <a:avLst/>
          </a:prstGeom>
        </p:spPr>
      </p:pic>
      <p:sp>
        <p:nvSpPr>
          <p:cNvPr id="4" name="矩形 3"/>
          <p:cNvSpPr/>
          <p:nvPr/>
        </p:nvSpPr>
        <p:spPr>
          <a:xfrm>
            <a:off x="675217" y="4295044"/>
            <a:ext cx="10886792" cy="1938992"/>
          </a:xfrm>
          <a:prstGeom prst="rect">
            <a:avLst/>
          </a:prstGeom>
        </p:spPr>
        <p:txBody>
          <a:bodyPr wrap="square">
            <a:spAutoFit/>
          </a:bodyPr>
          <a:lstStyle/>
          <a:p>
            <a:r>
              <a:rPr lang="zh-CN" altLang="en-US" sz="2400" dirty="0"/>
              <a:t>二八定律是</a:t>
            </a:r>
            <a:r>
              <a:rPr lang="en-US" altLang="zh-CN" sz="2400" dirty="0"/>
              <a:t>19</a:t>
            </a:r>
            <a:r>
              <a:rPr lang="zh-CN" altLang="en-US" sz="2400" dirty="0"/>
              <a:t>世纪末</a:t>
            </a:r>
            <a:r>
              <a:rPr lang="en-US" altLang="zh-CN" sz="2400" dirty="0"/>
              <a:t>20</a:t>
            </a:r>
            <a:r>
              <a:rPr lang="zh-CN" altLang="en-US" sz="2400" dirty="0"/>
              <a:t>世纪初意大利经济学家帕累托发现的。他认为，在任何一组东西中，最重要的只占其中一小部分，约</a:t>
            </a:r>
            <a:r>
              <a:rPr lang="en-US" altLang="zh-CN" sz="2400" dirty="0"/>
              <a:t>20%</a:t>
            </a:r>
            <a:r>
              <a:rPr lang="zh-CN" altLang="en-US" sz="2400" dirty="0"/>
              <a:t>，其余</a:t>
            </a:r>
            <a:r>
              <a:rPr lang="en-US" altLang="zh-CN" sz="2400" dirty="0"/>
              <a:t>80%</a:t>
            </a:r>
            <a:r>
              <a:rPr lang="zh-CN" altLang="en-US" sz="2400" dirty="0"/>
              <a:t>尽管是多数，却是次要的，因此又称二八定律。</a:t>
            </a:r>
            <a:endParaRPr lang="en-US" altLang="zh-CN" sz="2400" dirty="0"/>
          </a:p>
          <a:p>
            <a:r>
              <a:rPr lang="zh-CN" altLang="en-US" sz="2400" dirty="0"/>
              <a:t>社会上</a:t>
            </a:r>
            <a:r>
              <a:rPr lang="en-US" altLang="zh-CN" sz="2400" dirty="0"/>
              <a:t>20%</a:t>
            </a:r>
            <a:r>
              <a:rPr lang="zh-CN" altLang="en-US" sz="2400" dirty="0"/>
              <a:t>的人占有</a:t>
            </a:r>
            <a:r>
              <a:rPr lang="en-US" altLang="zh-CN" sz="2400" dirty="0"/>
              <a:t>80%</a:t>
            </a:r>
            <a:r>
              <a:rPr lang="zh-CN" altLang="en-US" sz="2400" dirty="0"/>
              <a:t>的社会财富；</a:t>
            </a:r>
            <a:r>
              <a:rPr lang="en-US" altLang="zh-CN" sz="2400" dirty="0"/>
              <a:t>20%</a:t>
            </a:r>
            <a:r>
              <a:rPr lang="zh-CN" altLang="en-US" sz="2400" dirty="0"/>
              <a:t>的投入就有</a:t>
            </a:r>
            <a:r>
              <a:rPr lang="en-US" altLang="zh-CN" sz="2400" dirty="0"/>
              <a:t>80%</a:t>
            </a:r>
            <a:r>
              <a:rPr lang="zh-CN" altLang="en-US" sz="2400" dirty="0"/>
              <a:t>的产出；</a:t>
            </a:r>
            <a:r>
              <a:rPr lang="en-US" altLang="zh-CN" sz="2400" dirty="0"/>
              <a:t>20%</a:t>
            </a:r>
            <a:r>
              <a:rPr lang="zh-CN" altLang="en-US" sz="2400" dirty="0"/>
              <a:t>喝啤酒的人喝掉</a:t>
            </a:r>
            <a:r>
              <a:rPr lang="en-US" altLang="zh-CN" sz="2400" dirty="0"/>
              <a:t>80%</a:t>
            </a:r>
            <a:r>
              <a:rPr lang="zh-CN" altLang="en-US" sz="2400" dirty="0"/>
              <a:t>的啤酒；</a:t>
            </a:r>
            <a:r>
              <a:rPr lang="en-US" altLang="zh-CN" sz="2400" dirty="0"/>
              <a:t>80%</a:t>
            </a:r>
            <a:r>
              <a:rPr lang="zh-CN" altLang="en-US" sz="2400" dirty="0"/>
              <a:t>的利润来自于</a:t>
            </a:r>
            <a:r>
              <a:rPr lang="en-US" altLang="zh-CN" sz="2400" dirty="0"/>
              <a:t>20%</a:t>
            </a:r>
            <a:r>
              <a:rPr lang="zh-CN" altLang="en-US" sz="2400" dirty="0"/>
              <a:t>的产品；</a:t>
            </a:r>
            <a:r>
              <a:rPr lang="en-US" altLang="zh-CN" sz="2400" dirty="0"/>
              <a:t>80%</a:t>
            </a:r>
            <a:r>
              <a:rPr lang="zh-CN" altLang="en-US" sz="2400" dirty="0"/>
              <a:t>的利润来自于</a:t>
            </a:r>
            <a:r>
              <a:rPr lang="en-US" altLang="zh-CN" sz="2400" dirty="0"/>
              <a:t>20%</a:t>
            </a:r>
            <a:r>
              <a:rPr lang="zh-CN" altLang="en-US" sz="2400" dirty="0"/>
              <a:t>的顾客。</a:t>
            </a:r>
          </a:p>
        </p:txBody>
      </p:sp>
      <p:sp>
        <p:nvSpPr>
          <p:cNvPr id="5" name="矩形 4"/>
          <p:cNvSpPr/>
          <p:nvPr/>
        </p:nvSpPr>
        <p:spPr>
          <a:xfrm>
            <a:off x="675216" y="935697"/>
            <a:ext cx="5115710" cy="3046988"/>
          </a:xfrm>
          <a:prstGeom prst="rect">
            <a:avLst/>
          </a:prstGeom>
        </p:spPr>
        <p:txBody>
          <a:bodyPr wrap="square">
            <a:spAutoFit/>
          </a:bodyPr>
          <a:lstStyle/>
          <a:p>
            <a:r>
              <a:rPr lang="zh-CN" altLang="en-US" sz="2400" dirty="0"/>
              <a:t>长尾（</a:t>
            </a:r>
            <a:r>
              <a:rPr lang="en-US" altLang="zh-CN" sz="2400" dirty="0"/>
              <a:t>The Long Tail</a:t>
            </a:r>
            <a:r>
              <a:rPr lang="zh-CN" altLang="en-US" sz="2400" dirty="0"/>
              <a:t>）这一概念用来描述诸如亚马逊和</a:t>
            </a:r>
            <a:r>
              <a:rPr lang="en-US" altLang="zh-CN" sz="2400" dirty="0"/>
              <a:t>Netflix</a:t>
            </a:r>
            <a:r>
              <a:rPr lang="zh-CN" altLang="en-US" sz="2400" dirty="0"/>
              <a:t>之类网站的商业和经济模式。例如，某著名网站是世界上最大的网络广告商，它没有一个大客户，收入完全来自被其他广告商忽略的中小企业。网络时代是关注“长尾”、发挥“长尾”效益的时代。</a:t>
            </a:r>
          </a:p>
        </p:txBody>
      </p:sp>
    </p:spTree>
    <p:extLst>
      <p:ext uri="{BB962C8B-B14F-4D97-AF65-F5344CB8AC3E}">
        <p14:creationId xmlns:p14="http://schemas.microsoft.com/office/powerpoint/2010/main" val="313557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305724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文档频率阈值法</a:t>
            </a:r>
          </a:p>
        </p:txBody>
      </p:sp>
      <p:cxnSp>
        <p:nvCxnSpPr>
          <p:cNvPr id="74" name="直接连接符 73"/>
          <p:cNvCxnSpPr/>
          <p:nvPr/>
        </p:nvCxnSpPr>
        <p:spPr>
          <a:xfrm>
            <a:off x="701487" y="2352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24859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41332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328516"/>
            <a:ext cx="3277397"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用于去除训练样本集中出现频率较低的特征项</a:t>
            </a:r>
          </a:p>
        </p:txBody>
      </p:sp>
      <p:sp>
        <p:nvSpPr>
          <p:cNvPr id="83" name="文本框 14"/>
          <p:cNvSpPr txBox="1"/>
          <p:nvPr/>
        </p:nvSpPr>
        <p:spPr>
          <a:xfrm>
            <a:off x="1530368" y="3253772"/>
            <a:ext cx="4070331"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词频对标识文本类别的重要性</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636870" y="216831"/>
            <a:ext cx="634019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文档频率阈值法与齐夫定律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80819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齐夫定律</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30" y="4433349"/>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单词出现的频率</a:t>
            </a:r>
            <a:r>
              <a:rPr lang="en-US" altLang="zh-CN" dirty="0"/>
              <a:t>TF(t)</a:t>
            </a:r>
            <a:r>
              <a:rPr lang="zh-CN" altLang="zh-CN" dirty="0"/>
              <a:t>与其序号</a:t>
            </a:r>
            <a:r>
              <a:rPr lang="en-US" altLang="zh-CN" dirty="0"/>
              <a:t>Rank(t)</a:t>
            </a:r>
            <a:r>
              <a:rPr lang="zh-CN" altLang="zh-CN" dirty="0"/>
              <a:t>存在近似反比关系</a:t>
            </a:r>
            <a:endParaRPr lang="zh-CN" altLang="en-US" dirty="0"/>
          </a:p>
        </p:txBody>
      </p:sp>
      <p:cxnSp>
        <p:nvCxnSpPr>
          <p:cNvPr id="170" name="直接连接符 169"/>
          <p:cNvCxnSpPr/>
          <p:nvPr/>
        </p:nvCxnSpPr>
        <p:spPr>
          <a:xfrm>
            <a:off x="648927" y="53154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3" cstate="print">
            <a:extLst>
              <a:ext uri="{28A0092B-C50C-407E-A947-70E740481C1C}">
                <a14:useLocalDpi xmlns:a14="http://schemas.microsoft.com/office/drawing/2010/main" val="0"/>
              </a:ext>
            </a:extLst>
          </a:blip>
          <a:stretch>
            <a:fillRect/>
          </a:stretch>
        </p:blipFill>
        <p:spPr>
          <a:xfrm>
            <a:off x="5971973" y="1898611"/>
            <a:ext cx="4842510" cy="2962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6569652" y="5106507"/>
            <a:ext cx="3647152" cy="646331"/>
          </a:xfrm>
          <a:prstGeom prst="rect">
            <a:avLst/>
          </a:prstGeom>
        </p:spPr>
        <p:txBody>
          <a:bodyPr wrap="none">
            <a:spAutoFit/>
          </a:bodyPr>
          <a:lstStyle/>
          <a:p>
            <a:r>
              <a:rPr lang="zh-CN" altLang="zh-CN" dirty="0"/>
              <a:t>一个中文</a:t>
            </a:r>
            <a:r>
              <a:rPr lang="zh-CN" altLang="en-US" dirty="0"/>
              <a:t>语</a:t>
            </a:r>
            <a:r>
              <a:rPr lang="zh-CN" altLang="zh-CN" dirty="0"/>
              <a:t>料的齐夫定律现象验证</a:t>
            </a:r>
            <a:endParaRPr lang="en-US" altLang="zh-CN" dirty="0"/>
          </a:p>
          <a:p>
            <a:r>
              <a:rPr lang="en-US" altLang="zh-CN" dirty="0"/>
              <a:t>X</a:t>
            </a:r>
            <a:r>
              <a:rPr lang="zh-CN" altLang="en-US" dirty="0"/>
              <a:t>轴为序号，</a:t>
            </a:r>
            <a:r>
              <a:rPr lang="en-US" altLang="zh-CN" dirty="0"/>
              <a:t>y</a:t>
            </a:r>
            <a:r>
              <a:rPr lang="zh-CN" altLang="en-US" dirty="0"/>
              <a:t>轴词频</a:t>
            </a: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23</a:t>
            </a:fld>
            <a:endParaRPr lang="zh-CN" altLang="zh-CN"/>
          </a:p>
        </p:txBody>
      </p:sp>
      <p:sp>
        <p:nvSpPr>
          <p:cNvPr id="37" name="矩形 36"/>
          <p:cNvSpPr/>
          <p:nvPr/>
        </p:nvSpPr>
        <p:spPr>
          <a:xfrm>
            <a:off x="1534178" y="5290172"/>
            <a:ext cx="2823209" cy="584775"/>
          </a:xfrm>
          <a:prstGeom prst="rect">
            <a:avLst/>
          </a:prstGeom>
        </p:spPr>
        <p:txBody>
          <a:bodyPr wrap="none">
            <a:spAutoFit/>
          </a:bodyPr>
          <a:lstStyle/>
          <a:p>
            <a:r>
              <a:rPr lang="en-US" altLang="zh-CN" sz="3200" dirty="0"/>
              <a:t>Rank(t)*TF(t)</a:t>
            </a:r>
            <a:r>
              <a:rPr lang="en-US" altLang="zh-CN" sz="3200" dirty="0">
                <a:sym typeface="Symbol"/>
              </a:rPr>
              <a:t>C</a:t>
            </a:r>
            <a:endParaRPr lang="zh-CN" altLang="en-US" sz="3200" dirty="0"/>
          </a:p>
        </p:txBody>
      </p:sp>
    </p:spTree>
    <p:extLst>
      <p:ext uri="{BB962C8B-B14F-4D97-AF65-F5344CB8AC3E}">
        <p14:creationId xmlns:p14="http://schemas.microsoft.com/office/powerpoint/2010/main" val="232571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12859" y="1247457"/>
            <a:ext cx="14670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宋体" panose="02010600030101010101" pitchFamily="2" charset="-122"/>
                <a:ea typeface="宋体" panose="02010600030101010101" pitchFamily="2" charset="-122"/>
              </a:rPr>
              <a:t>TF-IDF</a:t>
            </a:r>
            <a:endParaRPr lang="zh-CN" altLang="en-US" dirty="0">
              <a:latin typeface="宋体" panose="02010600030101010101" pitchFamily="2" charset="-122"/>
              <a:ea typeface="宋体" panose="02010600030101010101" pitchFamily="2" charset="-122"/>
            </a:endParaRP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842652" y="401450"/>
            <a:ext cx="922239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宋体" panose="02010600030101010101" pitchFamily="2" charset="-122"/>
                <a:ea typeface="宋体" panose="02010600030101010101" pitchFamily="2" charset="-122"/>
              </a:rPr>
              <a:t>TF-IDF(</a:t>
            </a:r>
            <a:r>
              <a:rPr lang="zh-CN" altLang="en-US" dirty="0">
                <a:latin typeface="宋体" panose="02010600030101010101" pitchFamily="2" charset="-122"/>
                <a:ea typeface="宋体" panose="02010600030101010101" pitchFamily="2" charset="-122"/>
              </a:rPr>
              <a:t>特征项频率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逆文本频率指数</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7" name="文本框 145"/>
          <p:cNvSpPr txBox="1"/>
          <p:nvPr/>
        </p:nvSpPr>
        <p:spPr>
          <a:xfrm>
            <a:off x="951675" y="5482011"/>
            <a:ext cx="10316055" cy="1200329"/>
          </a:xfrm>
          <a:prstGeom prst="rect">
            <a:avLst/>
          </a:prstGeom>
          <a:noFill/>
        </p:spPr>
        <p:txBody>
          <a:bodyPr wrap="square" rtlCol="0">
            <a:spAutoFit/>
          </a:bodyPr>
          <a:lstStyle/>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TF-IDF</a:t>
            </a:r>
            <a:r>
              <a:rPr lang="zh-CN" altLang="en-US" sz="2400" b="1" dirty="0">
                <a:solidFill>
                  <a:schemeClr val="tx1">
                    <a:lumMod val="65000"/>
                    <a:lumOff val="35000"/>
                  </a:schemeClr>
                </a:solidFill>
                <a:latin typeface="微软雅黑" pitchFamily="34" charset="-122"/>
                <a:ea typeface="微软雅黑" pitchFamily="34" charset="-122"/>
              </a:rPr>
              <a:t>方法则结合考虑两个部分，第一部分认为，出现次数较多的特征项对分类贡献较大；第二部分认为，如果一个特征项在训练样本集中的大多数样本中都出现，则该特征项对分类贡献不大，应当去除</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24</a:t>
            </a:fld>
            <a:endParaRPr lang="zh-CN" altLang="zh-CN"/>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084" y="1109336"/>
            <a:ext cx="9455507" cy="419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884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12859" y="1247457"/>
            <a:ext cx="14670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宋体" panose="02010600030101010101" pitchFamily="2" charset="-122"/>
                <a:ea typeface="宋体" panose="02010600030101010101" pitchFamily="2" charset="-122"/>
              </a:rPr>
              <a:t>TF-IDF</a:t>
            </a:r>
            <a:endParaRPr lang="zh-CN" altLang="en-US" dirty="0">
              <a:latin typeface="宋体" panose="02010600030101010101" pitchFamily="2" charset="-122"/>
              <a:ea typeface="宋体" panose="02010600030101010101" pitchFamily="2" charset="-122"/>
            </a:endParaRP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842652" y="401450"/>
            <a:ext cx="922239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宋体" panose="02010600030101010101" pitchFamily="2" charset="-122"/>
                <a:ea typeface="宋体" panose="02010600030101010101" pitchFamily="2" charset="-122"/>
              </a:rPr>
              <a:t>TF-IDF(</a:t>
            </a:r>
            <a:r>
              <a:rPr lang="zh-CN" altLang="en-US" dirty="0">
                <a:latin typeface="宋体" panose="02010600030101010101" pitchFamily="2" charset="-122"/>
                <a:ea typeface="宋体" panose="02010600030101010101" pitchFamily="2" charset="-122"/>
              </a:rPr>
              <a:t>特征项频率</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逆文本频率指数</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7" name="文本框 145"/>
          <p:cNvSpPr txBox="1"/>
          <p:nvPr/>
        </p:nvSpPr>
        <p:spPr>
          <a:xfrm>
            <a:off x="951675" y="2097126"/>
            <a:ext cx="10316055" cy="1569660"/>
          </a:xfrm>
          <a:prstGeom prst="rect">
            <a:avLst/>
          </a:prstGeom>
          <a:noFill/>
        </p:spPr>
        <p:txBody>
          <a:bodyPr wrap="square" rtlCol="0">
            <a:spAutoFit/>
          </a:bodyPr>
          <a:lstStyle/>
          <a:p>
            <a:r>
              <a:rPr lang="zh-CN" altLang="en-US" sz="2400" dirty="0"/>
              <a:t>一篇文章一共</a:t>
            </a:r>
            <a:r>
              <a:rPr lang="en-US" altLang="zh-CN" sz="2400" dirty="0"/>
              <a:t>100</a:t>
            </a:r>
            <a:r>
              <a:rPr lang="zh-CN" altLang="en-US" sz="2400" dirty="0"/>
              <a:t>个词汇，其中“机器学习”一共出现</a:t>
            </a:r>
            <a:r>
              <a:rPr lang="en-US" altLang="zh-CN" sz="2400" dirty="0"/>
              <a:t>10</a:t>
            </a:r>
            <a:r>
              <a:rPr lang="zh-CN" altLang="en-US" sz="2400" dirty="0"/>
              <a:t>次，那么它的</a:t>
            </a:r>
            <a:r>
              <a:rPr lang="en-US" altLang="zh-CN" sz="2400" dirty="0"/>
              <a:t>TF</a:t>
            </a:r>
            <a:r>
              <a:rPr lang="zh-CN" altLang="en-US" sz="2400" dirty="0"/>
              <a:t>就是</a:t>
            </a:r>
            <a:r>
              <a:rPr lang="en-US" altLang="zh-CN" sz="2400" dirty="0"/>
              <a:t>10/100=0.1</a:t>
            </a:r>
            <a:r>
              <a:rPr lang="zh-CN" altLang="en-US" sz="2400" dirty="0"/>
              <a:t>，一个文件集中有</a:t>
            </a:r>
            <a:r>
              <a:rPr lang="en-US" altLang="zh-CN" sz="2400" dirty="0"/>
              <a:t>100</a:t>
            </a:r>
            <a:r>
              <a:rPr lang="zh-CN" altLang="en-US" sz="2400" dirty="0"/>
              <a:t>篇文章，共有</a:t>
            </a:r>
            <a:r>
              <a:rPr lang="en-US" altLang="zh-CN" sz="2400" dirty="0"/>
              <a:t>10</a:t>
            </a:r>
            <a:r>
              <a:rPr lang="zh-CN" altLang="en-US" sz="2400" dirty="0"/>
              <a:t>篇文章包含“机器学习”这个词，那么它的文档频率就是</a:t>
            </a:r>
            <a:r>
              <a:rPr lang="en-US" altLang="zh-CN" sz="2400" dirty="0"/>
              <a:t>10/100=0.1</a:t>
            </a:r>
            <a:r>
              <a:rPr lang="zh-CN" altLang="en-US" sz="2400" dirty="0"/>
              <a:t>，逆文本频率</a:t>
            </a:r>
            <a:r>
              <a:rPr lang="en-US" altLang="zh-CN" sz="2400" dirty="0"/>
              <a:t>IDF</a:t>
            </a:r>
            <a:r>
              <a:rPr lang="zh-CN" altLang="en-US" sz="2400" dirty="0"/>
              <a:t>就是这个值的倒数，即</a:t>
            </a:r>
            <a:r>
              <a:rPr lang="en-US" altLang="zh-CN" sz="2400" dirty="0"/>
              <a:t>10</a:t>
            </a:r>
            <a:endParaRPr lang="zh-CN" altLang="en-US" sz="2400"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25</a:t>
            </a:fld>
            <a:endParaRPr lang="zh-CN" altLang="zh-CN"/>
          </a:p>
        </p:txBody>
      </p:sp>
    </p:spTree>
    <p:extLst>
      <p:ext uri="{BB962C8B-B14F-4D97-AF65-F5344CB8AC3E}">
        <p14:creationId xmlns:p14="http://schemas.microsoft.com/office/powerpoint/2010/main" val="142619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19"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语义特征提取例子</a:t>
            </a:r>
          </a:p>
        </p:txBody>
      </p:sp>
      <p:sp>
        <p:nvSpPr>
          <p:cNvPr id="2" name="矩形 1"/>
          <p:cNvSpPr/>
          <p:nvPr/>
        </p:nvSpPr>
        <p:spPr>
          <a:xfrm>
            <a:off x="1113182" y="5339332"/>
            <a:ext cx="9561443" cy="1384995"/>
          </a:xfrm>
          <a:prstGeom prst="rect">
            <a:avLst/>
          </a:prstGeom>
        </p:spPr>
        <p:txBody>
          <a:bodyPr wrap="square">
            <a:spAutoFit/>
          </a:bodyPr>
          <a:lstStyle/>
          <a:p>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蜜蜂</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的</a:t>
            </a:r>
            <a:r>
              <a:rPr lang="en-US" altLang="zh-CN" sz="2800" b="1" dirty="0">
                <a:latin typeface="微软雅黑" pitchFamily="34" charset="-122"/>
                <a:ea typeface="微软雅黑" pitchFamily="34" charset="-122"/>
              </a:rPr>
              <a:t>TF-IDF</a:t>
            </a:r>
            <a:r>
              <a:rPr lang="zh-CN" altLang="en-US" sz="2800" b="1" dirty="0">
                <a:latin typeface="微软雅黑" pitchFamily="34" charset="-122"/>
                <a:ea typeface="微软雅黑" pitchFamily="34" charset="-122"/>
              </a:rPr>
              <a:t>值最高，</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养殖</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其次，</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中国</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最低。（如果还计算</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的</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字的</a:t>
            </a:r>
            <a:r>
              <a:rPr lang="en-US" altLang="zh-CN" sz="2800" b="1" dirty="0">
                <a:latin typeface="微软雅黑" pitchFamily="34" charset="-122"/>
                <a:ea typeface="微软雅黑" pitchFamily="34" charset="-122"/>
              </a:rPr>
              <a:t>TF-IDF</a:t>
            </a:r>
            <a:r>
              <a:rPr lang="zh-CN" altLang="en-US" sz="2800" b="1" dirty="0">
                <a:latin typeface="微软雅黑" pitchFamily="34" charset="-122"/>
                <a:ea typeface="微软雅黑" pitchFamily="34" charset="-122"/>
              </a:rPr>
              <a:t>，那将是一个极其接近</a:t>
            </a:r>
            <a:r>
              <a:rPr lang="en-US" altLang="zh-CN" sz="2800" b="1" dirty="0">
                <a:latin typeface="微软雅黑" pitchFamily="34" charset="-122"/>
                <a:ea typeface="微软雅黑" pitchFamily="34" charset="-122"/>
              </a:rPr>
              <a:t>0</a:t>
            </a:r>
            <a:r>
              <a:rPr lang="zh-CN" altLang="en-US" sz="2800" b="1" dirty="0">
                <a:latin typeface="微软雅黑" pitchFamily="34" charset="-122"/>
                <a:ea typeface="微软雅黑" pitchFamily="34" charset="-122"/>
              </a:rPr>
              <a:t>的值。）所以，如果只选择一个词，</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蜜蜂</a:t>
            </a:r>
            <a:r>
              <a:rPr lang="en-US" altLang="zh-CN" sz="2800" b="1" dirty="0">
                <a:latin typeface="微软雅黑" pitchFamily="34" charset="-122"/>
                <a:ea typeface="微软雅黑" pitchFamily="34" charset="-122"/>
              </a:rPr>
              <a:t>"</a:t>
            </a:r>
            <a:r>
              <a:rPr lang="zh-CN" altLang="en-US" sz="2800" b="1" dirty="0">
                <a:latin typeface="微软雅黑" pitchFamily="34" charset="-122"/>
                <a:ea typeface="微软雅黑" pitchFamily="34" charset="-122"/>
              </a:rPr>
              <a:t>就是这篇文章的关键词。</a:t>
            </a: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75" y="2207264"/>
            <a:ext cx="6469310" cy="2802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1494368" y="968237"/>
            <a:ext cx="8628200" cy="1200329"/>
          </a:xfrm>
          <a:prstGeom prst="rect">
            <a:avLst/>
          </a:prstGeom>
        </p:spPr>
        <p:txBody>
          <a:bodyPr wrap="square">
            <a:spAutoFit/>
          </a:bodyPr>
          <a:lstStyle/>
          <a:p>
            <a:r>
              <a:rPr lang="zh-CN" altLang="en-US" sz="2400" dirty="0"/>
              <a:t>假定</a:t>
            </a:r>
            <a:r>
              <a:rPr lang="en-US" altLang="zh-CN" sz="2400" dirty="0"/>
              <a:t>《</a:t>
            </a:r>
            <a:r>
              <a:rPr lang="zh-CN" altLang="en-US" sz="2400" dirty="0"/>
              <a:t>中国的蜜蜂养殖</a:t>
            </a:r>
            <a:r>
              <a:rPr lang="en-US" altLang="zh-CN" sz="2400" dirty="0"/>
              <a:t>》</a:t>
            </a:r>
            <a:r>
              <a:rPr lang="zh-CN" altLang="en-US" sz="2400" dirty="0"/>
              <a:t>长度为</a:t>
            </a:r>
            <a:r>
              <a:rPr lang="en-US" altLang="zh-CN" sz="2400" dirty="0"/>
              <a:t>1000</a:t>
            </a:r>
            <a:r>
              <a:rPr lang="zh-CN" altLang="en-US" sz="2400" dirty="0"/>
              <a:t>个词，</a:t>
            </a:r>
            <a:r>
              <a:rPr lang="en-US" altLang="zh-CN" sz="2400" dirty="0"/>
              <a:t>“</a:t>
            </a:r>
            <a:r>
              <a:rPr lang="zh-CN" altLang="en-US" sz="2400" dirty="0"/>
              <a:t>中国</a:t>
            </a:r>
            <a:r>
              <a:rPr lang="en-US" altLang="zh-CN" sz="2400" dirty="0"/>
              <a:t>”</a:t>
            </a:r>
            <a:r>
              <a:rPr lang="zh-CN" altLang="en-US" sz="2400" dirty="0"/>
              <a:t>、</a:t>
            </a:r>
            <a:r>
              <a:rPr lang="en-US" altLang="zh-CN" sz="2400" dirty="0"/>
              <a:t>“</a:t>
            </a:r>
            <a:r>
              <a:rPr lang="zh-CN" altLang="en-US" sz="2400" dirty="0"/>
              <a:t>蜜蜂</a:t>
            </a:r>
            <a:r>
              <a:rPr lang="en-US" altLang="zh-CN" sz="2400" dirty="0"/>
              <a:t>”</a:t>
            </a:r>
            <a:r>
              <a:rPr lang="zh-CN" altLang="en-US" sz="2400" dirty="0"/>
              <a:t>、</a:t>
            </a:r>
            <a:r>
              <a:rPr lang="en-US" altLang="zh-CN" sz="2400" dirty="0"/>
              <a:t>“</a:t>
            </a:r>
            <a:r>
              <a:rPr lang="zh-CN" altLang="en-US" sz="2400" dirty="0"/>
              <a:t>养殖</a:t>
            </a:r>
            <a:r>
              <a:rPr lang="en-US" altLang="zh-CN" sz="2400" dirty="0"/>
              <a:t>”</a:t>
            </a:r>
            <a:r>
              <a:rPr lang="zh-CN" altLang="en-US" sz="2400" dirty="0"/>
              <a:t>各出现</a:t>
            </a:r>
            <a:r>
              <a:rPr lang="en-US" altLang="zh-CN" sz="2400" dirty="0"/>
              <a:t>20</a:t>
            </a:r>
            <a:r>
              <a:rPr lang="zh-CN" altLang="en-US" sz="2400" dirty="0"/>
              <a:t>次，则这三个词的</a:t>
            </a:r>
            <a:r>
              <a:rPr lang="en-US" altLang="zh-CN" sz="2400" dirty="0"/>
              <a:t>“</a:t>
            </a:r>
            <a:r>
              <a:rPr lang="zh-CN" altLang="en-US" sz="2400" dirty="0"/>
              <a:t>词频</a:t>
            </a:r>
            <a:r>
              <a:rPr lang="en-US" altLang="zh-CN" sz="2400" dirty="0"/>
              <a:t>”</a:t>
            </a:r>
            <a:r>
              <a:rPr lang="zh-CN" altLang="en-US" sz="2400" dirty="0"/>
              <a:t>（</a:t>
            </a:r>
            <a:r>
              <a:rPr lang="en-US" altLang="zh-CN" sz="2400" dirty="0"/>
              <a:t>TF</a:t>
            </a:r>
            <a:r>
              <a:rPr lang="zh-CN" altLang="en-US" sz="2400" dirty="0"/>
              <a:t>）都为</a:t>
            </a:r>
            <a:r>
              <a:rPr lang="en-US" altLang="zh-CN" sz="2400" dirty="0"/>
              <a:t>0.02</a:t>
            </a:r>
            <a:r>
              <a:rPr lang="zh-CN" altLang="en-US" sz="2400" dirty="0"/>
              <a:t>。假设中文网页有</a:t>
            </a:r>
            <a:r>
              <a:rPr lang="en-US" altLang="zh-CN" sz="2400" dirty="0"/>
              <a:t>250</a:t>
            </a:r>
            <a:r>
              <a:rPr lang="zh-CN" altLang="en-US" sz="2400" dirty="0"/>
              <a:t>亿。</a:t>
            </a:r>
            <a:r>
              <a:rPr lang="en-US" altLang="zh-CN" sz="2400" dirty="0"/>
              <a:t>IDF(</a:t>
            </a:r>
            <a:r>
              <a:rPr lang="zh-CN" altLang="en-US" sz="2400" dirty="0"/>
              <a:t>中国</a:t>
            </a:r>
            <a:r>
              <a:rPr lang="en-US" altLang="zh-CN" sz="2400" dirty="0"/>
              <a:t>)= log(250/62.3)=0.603</a:t>
            </a:r>
            <a:endParaRPr lang="zh-CN" altLang="en-US" sz="2400" dirty="0"/>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26</a:t>
            </a:fld>
            <a:endParaRPr lang="zh-CN" altLang="zh-CN"/>
          </a:p>
        </p:txBody>
      </p:sp>
    </p:spTree>
    <p:extLst>
      <p:ext uri="{BB962C8B-B14F-4D97-AF65-F5344CB8AC3E}">
        <p14:creationId xmlns:p14="http://schemas.microsoft.com/office/powerpoint/2010/main" val="217208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7" y="1247458"/>
            <a:ext cx="10271028" cy="461665"/>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微软雅黑" pitchFamily="34" charset="-122"/>
                <a:ea typeface="微软雅黑" pitchFamily="34" charset="-122"/>
              </a:rPr>
              <a:t>将特征项作为信号，信噪比可作为该特征项对文本类别区分能力的体现</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91059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特征子集选择</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信噪比</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AutoShape 17" descr="C:\Users\Administrator\AppData\Roaming\Tencent\Users\21811376\QQ\WinTemp\RichOle\3RQ@D6V91GMOK^U[18U3Q.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18" descr="C:\Users\Administrator\AppData\Roaming\Tencent\Users\21811376\QQ\WinTemp\RichOle\3RQ@D6V91GMOK^U[18U3Q.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9" descr="C:\Users\Administrator\AppData\Roaming\Tencent\Users\21811376\QQ\WinTemp\RichOle\3RQ@D6V91GMOK^U[18U3Q.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52" y="1637082"/>
            <a:ext cx="8891486" cy="2345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1" name="Picture 21" descr="C:\Users\Administrator\AppData\Roaming\Tencent\Users\21811376\QQ\WinTemp\RichOle\(V[TTX%[GVDZLD1BTXMRPD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02" y="3949100"/>
            <a:ext cx="8895540" cy="2368447"/>
          </a:xfrm>
          <a:prstGeom prst="rect">
            <a:avLst/>
          </a:prstGeom>
          <a:noFill/>
          <a:extLst>
            <a:ext uri="{909E8E84-426E-40DD-AFC4-6F175D3DCCD1}">
              <a14:hiddenFill xmlns:a14="http://schemas.microsoft.com/office/drawing/2010/main">
                <a:solidFill>
                  <a:srgbClr val="FFFFFF"/>
                </a:solidFill>
              </a14:hiddenFill>
            </a:ext>
          </a:extLst>
        </p:spPr>
      </p:pic>
      <p:pic>
        <p:nvPicPr>
          <p:cNvPr id="40982" name="Picture 22" descr="C:\Users\Administrator\AppData\Roaming\Tencent\Users\21811376\QQ\WinTemp\RichOle\{%R84%`25FIID7`IC@0V[$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09" y="1860935"/>
            <a:ext cx="11100220" cy="4406737"/>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27</a:t>
            </a:fld>
            <a:endParaRPr lang="zh-CN" altLang="zh-CN"/>
          </a:p>
        </p:txBody>
      </p:sp>
    </p:spTree>
    <p:extLst>
      <p:ext uri="{BB962C8B-B14F-4D97-AF65-F5344CB8AC3E}">
        <p14:creationId xmlns:p14="http://schemas.microsoft.com/office/powerpoint/2010/main" val="5320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1"/>
                                        </p:tgtEl>
                                        <p:attrNameLst>
                                          <p:attrName>style.visibility</p:attrName>
                                        </p:attrNameLst>
                                      </p:cBhvr>
                                      <p:to>
                                        <p:strVal val="visible"/>
                                      </p:to>
                                    </p:set>
                                    <p:animEffect transition="in" filter="fade">
                                      <p:cBhvr>
                                        <p:cTn id="11" dur="500"/>
                                        <p:tgtEl>
                                          <p:spTgt spid="409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982"/>
                                        </p:tgtEl>
                                        <p:attrNameLst>
                                          <p:attrName>style.visibility</p:attrName>
                                        </p:attrNameLst>
                                      </p:cBhvr>
                                      <p:to>
                                        <p:strVal val="visible"/>
                                      </p:to>
                                    </p:set>
                                    <p:animEffect transition="in" filter="fade">
                                      <p:cBhvr>
                                        <p:cTn id="16" dur="500"/>
                                        <p:tgtEl>
                                          <p:spTgt spid="409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0981"/>
                                        </p:tgtEl>
                                      </p:cBhvr>
                                    </p:animEffect>
                                    <p:set>
                                      <p:cBhvr>
                                        <p:cTn id="21" dur="1" fill="hold">
                                          <p:stCondLst>
                                            <p:cond delay="499"/>
                                          </p:stCondLst>
                                        </p:cTn>
                                        <p:tgtEl>
                                          <p:spTgt spid="409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latin typeface="微软雅黑" pitchFamily="34" charset="-122"/>
                <a:ea typeface="微软雅黑" pitchFamily="34" charset="-122"/>
              </a:rPr>
              <a:t>特征重构以特征项集合为输入，利用对特征项的组合或转换生成新的特征集合作为输出</a:t>
            </a:r>
            <a:endParaRPr lang="en-US" altLang="zh-CN" sz="20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一般有如下要求：</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20898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47373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04131" y="2345624"/>
            <a:ext cx="32773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输出的特征数量要远远少于输入的数量</a:t>
            </a:r>
          </a:p>
        </p:txBody>
      </p:sp>
      <p:sp>
        <p:nvSpPr>
          <p:cNvPr id="83" name="文本框 14"/>
          <p:cNvSpPr txBox="1"/>
          <p:nvPr/>
        </p:nvSpPr>
        <p:spPr>
          <a:xfrm>
            <a:off x="1403676" y="3297411"/>
            <a:ext cx="3950542"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尽可能地保留原有类别区分能力</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特征重构</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5024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7801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54985" y="4633831"/>
            <a:ext cx="5294994"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基于语义的方法，如词干与知识库方法</a:t>
            </a:r>
          </a:p>
        </p:txBody>
      </p:sp>
      <p:cxnSp>
        <p:nvCxnSpPr>
          <p:cNvPr id="166" name="直接连接符 165"/>
          <p:cNvCxnSpPr/>
          <p:nvPr/>
        </p:nvCxnSpPr>
        <p:spPr>
          <a:xfrm>
            <a:off x="691601" y="523337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547079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540579" y="5330537"/>
            <a:ext cx="6175673"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基于统计等数学方法，如潜在语义索引</a:t>
            </a:r>
          </a:p>
        </p:txBody>
      </p:sp>
      <p:cxnSp>
        <p:nvCxnSpPr>
          <p:cNvPr id="170" name="直接连接符 169"/>
          <p:cNvCxnSpPr/>
          <p:nvPr/>
        </p:nvCxnSpPr>
        <p:spPr>
          <a:xfrm>
            <a:off x="648927" y="59240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846" name="Picture 6" descr="https://renaissance-era.com/uploads/1/image/public/201611/20161115195206_bohkp9eav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218" y="2392849"/>
            <a:ext cx="6101745" cy="1926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7851093" y="4544038"/>
            <a:ext cx="1107996" cy="369332"/>
          </a:xfrm>
          <a:prstGeom prst="rect">
            <a:avLst/>
          </a:prstGeom>
        </p:spPr>
        <p:txBody>
          <a:bodyPr wrap="none">
            <a:spAutoFit/>
          </a:bodyPr>
          <a:lstStyle/>
          <a:p>
            <a:r>
              <a:rPr lang="zh-CN" altLang="en-US" dirty="0"/>
              <a:t>特征重构</a:t>
            </a:r>
          </a:p>
        </p:txBody>
      </p:sp>
      <p:cxnSp>
        <p:nvCxnSpPr>
          <p:cNvPr id="167" name="直接连接符 166"/>
          <p:cNvCxnSpPr/>
          <p:nvPr/>
        </p:nvCxnSpPr>
        <p:spPr>
          <a:xfrm>
            <a:off x="655310" y="396740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9418" y="3961991"/>
            <a:ext cx="1467068" cy="400110"/>
          </a:xfrm>
          <a:prstGeom prst="rect">
            <a:avLst/>
          </a:prstGeom>
        </p:spPr>
        <p:txBody>
          <a:bodyPr wrap="none">
            <a:spAutoFit/>
          </a:bodyPr>
          <a:lstStyle/>
          <a:p>
            <a:r>
              <a:rPr lang="zh-CN" altLang="en-US" sz="2000" dirty="0">
                <a:solidFill>
                  <a:srgbClr val="F784A5"/>
                </a:solidFill>
                <a:latin typeface="微软雅黑" pitchFamily="34" charset="-122"/>
                <a:ea typeface="微软雅黑" pitchFamily="34" charset="-122"/>
              </a:rPr>
              <a:t>常用方法：</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spTree>
    <p:extLst>
      <p:ext uri="{BB962C8B-B14F-4D97-AF65-F5344CB8AC3E}">
        <p14:creationId xmlns:p14="http://schemas.microsoft.com/office/powerpoint/2010/main" val="335551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latin typeface="微软雅黑" pitchFamily="34" charset="-122"/>
                <a:ea typeface="微软雅黑" pitchFamily="34" charset="-122"/>
              </a:rPr>
              <a:t>由于英文存在词形变化情况，词干方法</a:t>
            </a:r>
            <a:r>
              <a:rPr lang="en-US" altLang="zh-CN" sz="2000" dirty="0">
                <a:latin typeface="微软雅黑" pitchFamily="34" charset="-122"/>
                <a:ea typeface="微软雅黑" pitchFamily="34" charset="-122"/>
              </a:rPr>
              <a:t>(stemming)</a:t>
            </a:r>
            <a:r>
              <a:rPr lang="zh-CN" altLang="en-US" sz="2000" dirty="0">
                <a:latin typeface="微软雅黑" pitchFamily="34" charset="-122"/>
                <a:ea typeface="微软雅黑" pitchFamily="34" charset="-122"/>
              </a:rPr>
              <a:t>在英文文本处理中应用较为广泛</a:t>
            </a:r>
            <a:endParaRPr lang="en-US" altLang="zh-CN" sz="2000" dirty="0">
              <a:latin typeface="微软雅黑" pitchFamily="34" charset="-122"/>
              <a:ea typeface="微软雅黑" pitchFamily="34"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目的</a:t>
            </a:r>
            <a:r>
              <a:rPr lang="zh-CN" altLang="en-US" sz="2000" dirty="0">
                <a:latin typeface="微软雅黑" pitchFamily="34" charset="-122"/>
                <a:ea typeface="微软雅黑" pitchFamily="34" charset="-122"/>
              </a:rPr>
              <a:t>：</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1448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40956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365592" y="2345624"/>
            <a:ext cx="364138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将变化的形式与其原形式合并为单个特征项（词干、知识库）</a:t>
            </a:r>
          </a:p>
        </p:txBody>
      </p:sp>
      <p:sp>
        <p:nvSpPr>
          <p:cNvPr id="83" name="文本框 14"/>
          <p:cNvSpPr txBox="1"/>
          <p:nvPr/>
        </p:nvSpPr>
        <p:spPr>
          <a:xfrm>
            <a:off x="1536551" y="3314088"/>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有效降低特征项维数</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特征重构</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50247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780135"/>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54985" y="4521537"/>
            <a:ext cx="5663962"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常用的解决方式是保留词前面的主体部分 </a:t>
            </a:r>
            <a:r>
              <a:rPr lang="en-US" altLang="zh-CN" dirty="0"/>
              <a:t>(</a:t>
            </a:r>
            <a:r>
              <a:rPr lang="zh-CN" altLang="en-US" dirty="0"/>
              <a:t>去除后缀</a:t>
            </a:r>
            <a:r>
              <a:rPr lang="en-US" altLang="zh-CN" dirty="0"/>
              <a:t>) </a:t>
            </a:r>
            <a:endParaRPr lang="zh-CN" altLang="en-US" dirty="0"/>
          </a:p>
        </p:txBody>
      </p:sp>
      <p:cxnSp>
        <p:nvCxnSpPr>
          <p:cNvPr id="166" name="直接连接符 165"/>
          <p:cNvCxnSpPr/>
          <p:nvPr/>
        </p:nvCxnSpPr>
        <p:spPr>
          <a:xfrm>
            <a:off x="691601" y="534566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558309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540580" y="5314495"/>
            <a:ext cx="567836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采用</a:t>
            </a:r>
            <a:r>
              <a:rPr lang="en-US" altLang="zh-CN" dirty="0"/>
              <a:t>n</a:t>
            </a:r>
            <a:r>
              <a:rPr lang="zh-CN" altLang="en-US" dirty="0"/>
              <a:t>元模型作为特征项时，应在构建 </a:t>
            </a:r>
            <a:r>
              <a:rPr lang="en-US" altLang="zh-CN" dirty="0"/>
              <a:t>n</a:t>
            </a:r>
            <a:r>
              <a:rPr lang="zh-CN" altLang="en-US" dirty="0"/>
              <a:t>元模型前进行处理</a:t>
            </a:r>
          </a:p>
        </p:txBody>
      </p:sp>
      <p:cxnSp>
        <p:nvCxnSpPr>
          <p:cNvPr id="170" name="直接连接符 169"/>
          <p:cNvCxnSpPr/>
          <p:nvPr/>
        </p:nvCxnSpPr>
        <p:spPr>
          <a:xfrm>
            <a:off x="648927" y="616466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655310" y="39032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19418" y="3961991"/>
            <a:ext cx="1467068" cy="400110"/>
          </a:xfrm>
          <a:prstGeom prst="rect">
            <a:avLst/>
          </a:prstGeom>
        </p:spPr>
        <p:txBody>
          <a:bodyPr wrap="none">
            <a:spAutoFit/>
          </a:bodyPr>
          <a:lstStyle/>
          <a:p>
            <a:r>
              <a:rPr lang="zh-CN" altLang="en-US" sz="2000" dirty="0">
                <a:solidFill>
                  <a:srgbClr val="F784A5"/>
                </a:solidFill>
                <a:latin typeface="微软雅黑" pitchFamily="34" charset="-122"/>
                <a:ea typeface="微软雅黑" pitchFamily="34" charset="-122"/>
              </a:rPr>
              <a:t>常用方法：</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
        <p:nvSpPr>
          <p:cNvPr id="37" name="文本框 12"/>
          <p:cNvSpPr txBox="1"/>
          <p:nvPr/>
        </p:nvSpPr>
        <p:spPr>
          <a:xfrm>
            <a:off x="7491071" y="2401112"/>
            <a:ext cx="4187581" cy="301621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pPr marL="285750" indent="-285750">
              <a:buFont typeface="Arial" panose="020B0604020202020204" pitchFamily="34" charset="0"/>
              <a:buChar char="•"/>
            </a:pPr>
            <a:r>
              <a:rPr lang="zh-CN" altLang="en-US" dirty="0"/>
              <a:t>词干：变化的形式合并。词干是单词的一部分，是去除词的前缀和后缀后剩下的部分。</a:t>
            </a:r>
            <a:endParaRPr lang="en-US" altLang="zh-CN" dirty="0"/>
          </a:p>
          <a:p>
            <a:pPr marL="285750" indent="-285750">
              <a:buFont typeface="Arial" panose="020B0604020202020204" pitchFamily="34" charset="0"/>
              <a:buChar char="•"/>
            </a:pPr>
            <a:r>
              <a:rPr lang="zh-CN" altLang="en-US" dirty="0"/>
              <a:t>知识库：同义、近义合并，范围大小合并</a:t>
            </a:r>
            <a:endParaRPr lang="en-US" altLang="zh-CN" dirty="0"/>
          </a:p>
          <a:p>
            <a:pPr marL="742950" lvl="1" indent="-285750">
              <a:buFont typeface="Arial" panose="020B0604020202020204" pitchFamily="34" charset="0"/>
              <a:buChar char="•"/>
            </a:pPr>
            <a:r>
              <a:rPr lang="zh-CN" altLang="en-US" sz="2000" dirty="0"/>
              <a:t>手工构建知识库</a:t>
            </a:r>
            <a:endParaRPr lang="en-US" altLang="zh-CN" sz="2000" dirty="0"/>
          </a:p>
          <a:p>
            <a:pPr marL="742950" lvl="1" indent="-285750">
              <a:buFont typeface="Arial" panose="020B0604020202020204" pitchFamily="34" charset="0"/>
              <a:buChar char="•"/>
            </a:pPr>
            <a:r>
              <a:rPr lang="zh-CN" altLang="en-US" sz="2000" dirty="0"/>
              <a:t>多人写作构建知识库</a:t>
            </a:r>
            <a:r>
              <a:rPr lang="en-US" altLang="zh-CN" sz="2000" dirty="0"/>
              <a:t>Wiki</a:t>
            </a:r>
          </a:p>
          <a:p>
            <a:pPr marL="285750" indent="-285750">
              <a:buFont typeface="Arial" panose="020B0604020202020204" pitchFamily="34" charset="0"/>
              <a:buChar char="•"/>
            </a:pPr>
            <a:r>
              <a:rPr lang="zh-CN" altLang="en-US" dirty="0"/>
              <a:t>潜在语义索引</a:t>
            </a:r>
          </a:p>
        </p:txBody>
      </p:sp>
    </p:spTree>
    <p:extLst>
      <p:ext uri="{BB962C8B-B14F-4D97-AF65-F5344CB8AC3E}">
        <p14:creationId xmlns:p14="http://schemas.microsoft.com/office/powerpoint/2010/main" val="109708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1.</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预处理概述</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3</a:t>
            </a:fld>
            <a:endParaRPr lang="zh-CN" altLang="zh-CN"/>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潜在语义索引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2434" y="2752139"/>
            <a:ext cx="10446326" cy="1631216"/>
          </a:xfrm>
          <a:prstGeom prst="rect">
            <a:avLst/>
          </a:prstGeom>
        </p:spPr>
        <p:txBody>
          <a:bodyPr wrap="square">
            <a:spAutoFit/>
          </a:bodyPr>
          <a:lstStyle/>
          <a:p>
            <a:pPr marL="342900" indent="-342900">
              <a:buFont typeface="Arial" pitchFamily="34" charset="0"/>
              <a:buChar char="•"/>
            </a:pPr>
            <a:r>
              <a:rPr lang="en-US" altLang="zh-CN" sz="2000" dirty="0">
                <a:latin typeface="微软雅黑" pitchFamily="34" charset="-122"/>
                <a:ea typeface="微软雅黑" pitchFamily="34" charset="-122"/>
              </a:rPr>
              <a:t>LSI</a:t>
            </a:r>
            <a:r>
              <a:rPr lang="zh-CN" altLang="en-US" sz="2000" dirty="0">
                <a:latin typeface="微软雅黑" pitchFamily="34" charset="-122"/>
                <a:ea typeface="微软雅黑" pitchFamily="34" charset="-122"/>
              </a:rPr>
              <a:t>模型有着</a:t>
            </a:r>
            <a:r>
              <a:rPr lang="zh-CN" altLang="en-US" sz="2000" dirty="0">
                <a:solidFill>
                  <a:srgbClr val="FF0000"/>
                </a:solidFill>
                <a:latin typeface="微软雅黑" pitchFamily="34" charset="-122"/>
                <a:ea typeface="微软雅黑" pitchFamily="34" charset="-122"/>
              </a:rPr>
              <a:t>良好的降维性能</a:t>
            </a:r>
            <a:r>
              <a:rPr lang="zh-CN" altLang="en-US" sz="2000" dirty="0">
                <a:latin typeface="微软雅黑" pitchFamily="34" charset="-122"/>
                <a:ea typeface="微软雅黑" pitchFamily="34" charset="-122"/>
              </a:rPr>
              <a:t>，对特征项之间的潜在关系有着优秀的表达能力</a:t>
            </a: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en-US" sz="2000" dirty="0">
                <a:latin typeface="微软雅黑" pitchFamily="34" charset="-122"/>
                <a:ea typeface="微软雅黑" pitchFamily="34" charset="-122"/>
              </a:rPr>
              <a:t>转换结果不直观、矩阵分解运算量大、动态更新需重新运算</a:t>
            </a:r>
            <a:endParaRPr lang="en-US" altLang="zh-CN" sz="2000" dirty="0">
              <a:latin typeface="微软雅黑" pitchFamily="34" charset="-122"/>
              <a:ea typeface="微软雅黑" pitchFamily="34" charset="-122"/>
            </a:endParaRPr>
          </a:p>
          <a:p>
            <a:pPr marL="342900" indent="-342900">
              <a:buFont typeface="Arial" pitchFamily="34" charset="0"/>
              <a:buChar char="•"/>
            </a:pPr>
            <a:endParaRPr lang="en-US" altLang="zh-CN" sz="2000" dirty="0">
              <a:latin typeface="微软雅黑" pitchFamily="34" charset="-122"/>
              <a:ea typeface="微软雅黑" pitchFamily="34" charset="-122"/>
            </a:endParaRPr>
          </a:p>
          <a:p>
            <a:pPr marL="342900" indent="-342900">
              <a:buFont typeface="Arial" pitchFamily="34" charset="0"/>
              <a:buChar char="•"/>
            </a:pPr>
            <a:r>
              <a:rPr lang="zh-CN" altLang="en-US" sz="2000" dirty="0">
                <a:latin typeface="微软雅黑" pitchFamily="34" charset="-122"/>
                <a:ea typeface="微软雅黑" pitchFamily="34" charset="-122"/>
              </a:rPr>
              <a:t>奇异值分解的并行算法有助于实现更大规模的矩阵奇异值分解。</a:t>
            </a:r>
            <a:endParaRPr lang="zh-CN" altLang="zh-CN" sz="2000" dirty="0">
              <a:latin typeface="微软雅黑" pitchFamily="34" charset="-122"/>
              <a:ea typeface="微软雅黑" pitchFamily="34" charset="-122"/>
            </a:endParaRPr>
          </a:p>
        </p:txBody>
      </p:sp>
      <p:sp>
        <p:nvSpPr>
          <p:cNvPr id="163" name="文本框 70"/>
          <p:cNvSpPr txBox="1"/>
          <p:nvPr/>
        </p:nvSpPr>
        <p:spPr>
          <a:xfrm>
            <a:off x="572434" y="1336772"/>
            <a:ext cx="9901602" cy="1015663"/>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000" dirty="0">
                <a:solidFill>
                  <a:srgbClr val="FF0000"/>
                </a:solidFill>
                <a:latin typeface="微软雅黑" pitchFamily="34" charset="-122"/>
                <a:ea typeface="微软雅黑" pitchFamily="34" charset="-122"/>
              </a:rPr>
              <a:t>潜在语义索引</a:t>
            </a:r>
            <a:r>
              <a:rPr lang="en-US" altLang="zh-CN" sz="2000" dirty="0">
                <a:solidFill>
                  <a:srgbClr val="FF0000"/>
                </a:solidFill>
                <a:latin typeface="微软雅黑" pitchFamily="34" charset="-122"/>
                <a:ea typeface="微软雅黑" pitchFamily="34" charset="-122"/>
              </a:rPr>
              <a:t>LSI</a:t>
            </a:r>
            <a:r>
              <a:rPr lang="zh-CN" altLang="en-US" sz="2000" dirty="0">
                <a:solidFill>
                  <a:srgbClr val="FF0000"/>
                </a:solidFill>
                <a:latin typeface="微软雅黑" pitchFamily="34" charset="-122"/>
                <a:ea typeface="微软雅黑" pitchFamily="34" charset="-122"/>
              </a:rPr>
              <a:t>模型</a:t>
            </a:r>
            <a:r>
              <a:rPr lang="zh-CN" altLang="en-US" sz="2000" dirty="0">
                <a:latin typeface="微软雅黑" pitchFamily="34" charset="-122"/>
                <a:ea typeface="微软雅黑" pitchFamily="34" charset="-122"/>
              </a:rPr>
              <a:t>则以大规模的语料为基础，通过使用线性代数中对矩阵进行奇异值分解的方法，实现了一种词与词之间潜在语义的表示方式。解决了向量空间模型</a:t>
            </a:r>
            <a:r>
              <a:rPr lang="en-US" altLang="zh-CN" sz="2000" dirty="0">
                <a:latin typeface="微软雅黑" pitchFamily="34" charset="-122"/>
                <a:ea typeface="微软雅黑" pitchFamily="34" charset="-122"/>
              </a:rPr>
              <a:t>(VSM)</a:t>
            </a:r>
            <a:r>
              <a:rPr lang="zh-CN" altLang="en-US" sz="2000" dirty="0">
                <a:latin typeface="微软雅黑" pitchFamily="34" charset="-122"/>
                <a:ea typeface="微软雅黑" pitchFamily="34" charset="-122"/>
              </a:rPr>
              <a:t>困难问题</a:t>
            </a:r>
            <a:endParaRPr lang="en-US" altLang="zh-CN" sz="20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Tree>
    <p:extLst>
      <p:ext uri="{BB962C8B-B14F-4D97-AF65-F5344CB8AC3E}">
        <p14:creationId xmlns:p14="http://schemas.microsoft.com/office/powerpoint/2010/main" val="109708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向量生成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2434" y="3264573"/>
            <a:ext cx="10446326" cy="3416320"/>
          </a:xfrm>
          <a:prstGeom prst="rect">
            <a:avLst/>
          </a:prstGeom>
        </p:spPr>
        <p:txBody>
          <a:bodyPr wrap="square">
            <a:spAutoFit/>
          </a:bodyPr>
          <a:lstStyle/>
          <a:p>
            <a:pPr marL="342900" indent="-342900">
              <a:buFont typeface="Arial" pitchFamily="34" charset="0"/>
              <a:buChar char="•"/>
            </a:pPr>
            <a:r>
              <a:rPr lang="zh-CN" altLang="zh-CN" sz="2400" dirty="0">
                <a:solidFill>
                  <a:srgbClr val="FF0000"/>
                </a:solidFill>
              </a:rPr>
              <a:t>局部系数</a:t>
            </a:r>
            <a:r>
              <a:rPr lang="en-US" altLang="zh-CN" sz="2400" dirty="0"/>
              <a:t>(Local Component) </a:t>
            </a:r>
            <a:r>
              <a:rPr lang="zh-CN" altLang="zh-CN" sz="2400" dirty="0"/>
              <a:t>，表示特征</a:t>
            </a:r>
            <a:r>
              <a:rPr lang="en-US" altLang="zh-CN" sz="2400" dirty="0"/>
              <a:t> t</a:t>
            </a:r>
            <a:r>
              <a:rPr lang="zh-CN" altLang="zh-CN" sz="2400" dirty="0"/>
              <a:t>对当前样本</a:t>
            </a:r>
            <a:r>
              <a:rPr lang="en-US" altLang="zh-CN" sz="2400" dirty="0"/>
              <a:t>d</a:t>
            </a:r>
            <a:r>
              <a:rPr lang="zh-CN" altLang="zh-CN" sz="2400" dirty="0"/>
              <a:t>的直接影响</a:t>
            </a:r>
            <a:r>
              <a:rPr lang="zh-CN" altLang="en-US" sz="2400" dirty="0"/>
              <a:t>，</a:t>
            </a:r>
            <a:r>
              <a:rPr lang="zh-CN" altLang="zh-CN" sz="2400" dirty="0"/>
              <a:t>一般认为在样本</a:t>
            </a:r>
            <a:r>
              <a:rPr lang="en-US" altLang="zh-CN" sz="2400" dirty="0"/>
              <a:t>d</a:t>
            </a:r>
            <a:r>
              <a:rPr lang="zh-CN" altLang="zh-CN" sz="2400" dirty="0"/>
              <a:t>中一个特征</a:t>
            </a:r>
            <a:r>
              <a:rPr lang="en-US" altLang="zh-CN" sz="2400" dirty="0"/>
              <a:t>t</a:t>
            </a:r>
            <a:r>
              <a:rPr lang="zh-CN" altLang="zh-CN" sz="2400" dirty="0"/>
              <a:t>出现的次数越多，则</a:t>
            </a:r>
            <a:r>
              <a:rPr lang="en-US" altLang="zh-CN" sz="2400" dirty="0"/>
              <a:t>t</a:t>
            </a:r>
            <a:r>
              <a:rPr lang="zh-CN" altLang="zh-CN" sz="2400" dirty="0"/>
              <a:t>对</a:t>
            </a:r>
            <a:r>
              <a:rPr lang="en-US" altLang="zh-CN" sz="2400" dirty="0"/>
              <a:t>d</a:t>
            </a:r>
            <a:r>
              <a:rPr lang="zh-CN" altLang="zh-CN" sz="2400" dirty="0"/>
              <a:t>的影响越大</a:t>
            </a:r>
            <a:r>
              <a:rPr lang="zh-CN" altLang="en-US" sz="2400" dirty="0"/>
              <a:t>。如</a:t>
            </a:r>
            <a:r>
              <a:rPr lang="en-US" altLang="zh-CN" sz="2400" dirty="0" err="1"/>
              <a:t>TF</a:t>
            </a:r>
            <a:r>
              <a:rPr lang="en-US" altLang="zh-CN" sz="2400" baseline="-25000" dirty="0" err="1"/>
              <a:t>d</a:t>
            </a:r>
            <a:r>
              <a:rPr lang="en-US" altLang="zh-CN" sz="2400" dirty="0"/>
              <a:t>(t)</a:t>
            </a:r>
          </a:p>
          <a:p>
            <a:pPr marL="342900" indent="-342900">
              <a:buFont typeface="Arial" pitchFamily="34" charset="0"/>
              <a:buChar char="•"/>
            </a:pPr>
            <a:endParaRPr lang="en-US" altLang="zh-CN" sz="2400" dirty="0">
              <a:latin typeface="微软雅黑" pitchFamily="34" charset="-122"/>
              <a:ea typeface="微软雅黑" pitchFamily="34" charset="-122"/>
            </a:endParaRPr>
          </a:p>
          <a:p>
            <a:pPr marL="342900" indent="-342900">
              <a:buFont typeface="Arial" pitchFamily="34" charset="0"/>
              <a:buChar char="•"/>
            </a:pPr>
            <a:r>
              <a:rPr lang="zh-CN" altLang="zh-CN" sz="2400" dirty="0">
                <a:solidFill>
                  <a:srgbClr val="FF0000"/>
                </a:solidFill>
              </a:rPr>
              <a:t>全局系数</a:t>
            </a:r>
            <a:r>
              <a:rPr lang="en-US" altLang="zh-CN" sz="2400" dirty="0"/>
              <a:t>(Global Component) </a:t>
            </a:r>
            <a:r>
              <a:rPr lang="zh-CN" altLang="zh-CN" sz="2400" dirty="0"/>
              <a:t>考虑特征</a:t>
            </a:r>
            <a:r>
              <a:rPr lang="en-US" altLang="zh-CN" sz="2400" dirty="0"/>
              <a:t>t</a:t>
            </a:r>
            <a:r>
              <a:rPr lang="zh-CN" altLang="zh-CN" sz="2400" dirty="0"/>
              <a:t>在整个训练样本中的重要性，包含特征</a:t>
            </a:r>
            <a:r>
              <a:rPr lang="en-US" altLang="zh-CN" sz="2400" dirty="0"/>
              <a:t>t</a:t>
            </a:r>
            <a:r>
              <a:rPr lang="zh-CN" altLang="zh-CN" sz="2400" dirty="0"/>
              <a:t>的文档数较少时，特征</a:t>
            </a:r>
            <a:r>
              <a:rPr lang="en-US" altLang="zh-CN" sz="2400" dirty="0"/>
              <a:t>t</a:t>
            </a:r>
            <a:r>
              <a:rPr lang="zh-CN" altLang="zh-CN" sz="2400" dirty="0"/>
              <a:t>比较有分类区分能力，应给予较大权重。</a:t>
            </a:r>
            <a:r>
              <a:rPr lang="zh-CN" altLang="en-US" sz="2400" dirty="0"/>
              <a:t>如</a:t>
            </a:r>
            <a:r>
              <a:rPr lang="en-US" altLang="zh-CN" sz="2400" dirty="0"/>
              <a:t>log(n/n(t))</a:t>
            </a:r>
          </a:p>
          <a:p>
            <a:pPr marL="342900" indent="-342900">
              <a:buFont typeface="Arial" pitchFamily="34" charset="0"/>
              <a:buChar char="•"/>
            </a:pPr>
            <a:endParaRPr lang="en-US" altLang="zh-CN" sz="2400" dirty="0">
              <a:latin typeface="微软雅黑" pitchFamily="34" charset="-122"/>
              <a:ea typeface="微软雅黑" pitchFamily="34" charset="-122"/>
            </a:endParaRPr>
          </a:p>
          <a:p>
            <a:pPr marL="342900" indent="-342900">
              <a:buFont typeface="Arial" pitchFamily="34" charset="0"/>
              <a:buChar char="•"/>
            </a:pPr>
            <a:r>
              <a:rPr lang="zh-CN" altLang="zh-CN" sz="2400" dirty="0">
                <a:solidFill>
                  <a:srgbClr val="FF0000"/>
                </a:solidFill>
              </a:rPr>
              <a:t>规范化系数</a:t>
            </a:r>
            <a:r>
              <a:rPr lang="en-US" altLang="zh-CN" sz="2400" dirty="0"/>
              <a:t>(</a:t>
            </a:r>
            <a:r>
              <a:rPr lang="en-US" altLang="zh-CN" sz="2400" dirty="0" err="1"/>
              <a:t>NormalizationComponent</a:t>
            </a:r>
            <a:r>
              <a:rPr lang="en-US" altLang="zh-CN" sz="2400" dirty="0"/>
              <a:t>)</a:t>
            </a:r>
            <a:r>
              <a:rPr lang="zh-CN" altLang="zh-CN" sz="2400" dirty="0"/>
              <a:t>用于调节权重的取值范围，一种常见的方式是将所有的权重向量的取值范围映射到</a:t>
            </a:r>
            <a:r>
              <a:rPr lang="en-US" altLang="zh-CN" sz="2400" dirty="0"/>
              <a:t>[0,1]</a:t>
            </a:r>
            <a:r>
              <a:rPr lang="zh-CN" altLang="zh-CN" sz="2400" dirty="0"/>
              <a:t>区间。</a:t>
            </a:r>
            <a:endParaRPr lang="zh-CN" altLang="zh-CN" sz="2400" dirty="0">
              <a:latin typeface="微软雅黑" pitchFamily="34" charset="-122"/>
              <a:ea typeface="微软雅黑" pitchFamily="34" charset="-122"/>
            </a:endParaRPr>
          </a:p>
        </p:txBody>
      </p:sp>
      <p:sp>
        <p:nvSpPr>
          <p:cNvPr id="163" name="文本框 70"/>
          <p:cNvSpPr txBox="1"/>
          <p:nvPr/>
        </p:nvSpPr>
        <p:spPr>
          <a:xfrm>
            <a:off x="572434" y="1336772"/>
            <a:ext cx="9901602" cy="1938992"/>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solidFill>
                  <a:srgbClr val="FF0000"/>
                </a:solidFill>
                <a:latin typeface="微软雅黑" pitchFamily="34" charset="-122"/>
                <a:ea typeface="微软雅黑" pitchFamily="34" charset="-122"/>
              </a:rPr>
              <a:t>特征项抽取及特征选择</a:t>
            </a:r>
            <a:r>
              <a:rPr lang="zh-CN" altLang="en-US" sz="2400" dirty="0">
                <a:latin typeface="微软雅黑" pitchFamily="34" charset="-122"/>
                <a:ea typeface="微软雅黑" pitchFamily="34" charset="-122"/>
              </a:rPr>
              <a:t>：选择适合作为表示文本的特征项集合</a:t>
            </a:r>
            <a:endParaRPr lang="en-US" altLang="zh-CN" sz="2400" dirty="0">
              <a:latin typeface="微软雅黑" pitchFamily="34" charset="-122"/>
              <a:ea typeface="微软雅黑" pitchFamily="34" charset="-122"/>
            </a:endParaRPr>
          </a:p>
          <a:p>
            <a:r>
              <a:rPr lang="zh-CN" altLang="en-US" sz="2400" dirty="0">
                <a:solidFill>
                  <a:srgbClr val="FF0000"/>
                </a:solidFill>
                <a:latin typeface="微软雅黑" pitchFamily="34" charset="-122"/>
                <a:ea typeface="微软雅黑" pitchFamily="34" charset="-122"/>
              </a:rPr>
              <a:t>向量生成</a:t>
            </a:r>
            <a:r>
              <a:rPr lang="zh-CN" altLang="en-US" sz="2400" dirty="0">
                <a:latin typeface="微软雅黑" pitchFamily="34" charset="-122"/>
                <a:ea typeface="微软雅黑" pitchFamily="34" charset="-122"/>
              </a:rPr>
              <a:t>：主要解决如何对表示文本的特征项集合赋予合适的</a:t>
            </a:r>
            <a:r>
              <a:rPr lang="zh-CN" altLang="en-US" sz="2400" dirty="0">
                <a:solidFill>
                  <a:srgbClr val="FF0000"/>
                </a:solidFill>
                <a:latin typeface="微软雅黑" pitchFamily="34" charset="-122"/>
                <a:ea typeface="微软雅黑" pitchFamily="34" charset="-122"/>
              </a:rPr>
              <a:t>权重</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endParaRPr lang="en-US" altLang="zh-CN" sz="2400" dirty="0">
              <a:latin typeface="微软雅黑" pitchFamily="34" charset="-122"/>
              <a:ea typeface="微软雅黑" pitchFamily="34" charset="-122"/>
            </a:endParaRPr>
          </a:p>
          <a:p>
            <a:r>
              <a:rPr lang="zh-CN" altLang="en-US" sz="2400" dirty="0">
                <a:latin typeface="微软雅黑" pitchFamily="34" charset="-122"/>
                <a:ea typeface="微软雅黑" pitchFamily="34" charset="-122"/>
              </a:rPr>
              <a:t>一个样本中某特征项的权重由局部系数、全局系数和正规化系数</a:t>
            </a:r>
            <a:r>
              <a:rPr lang="en-US" altLang="zh-CN" sz="2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部分组成</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31</a:t>
            </a:fld>
            <a:endParaRPr lang="zh-CN" altLang="zh-CN"/>
          </a:p>
        </p:txBody>
      </p:sp>
    </p:spTree>
    <p:extLst>
      <p:ext uri="{BB962C8B-B14F-4D97-AF65-F5344CB8AC3E}">
        <p14:creationId xmlns:p14="http://schemas.microsoft.com/office/powerpoint/2010/main" val="3390396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文本内容分析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25374" y="1185783"/>
            <a:ext cx="11361826" cy="830997"/>
          </a:xfrm>
          <a:prstGeom prst="rect">
            <a:avLst/>
          </a:prstGeom>
        </p:spPr>
        <p:txBody>
          <a:bodyPr wrap="square">
            <a:spAutoFit/>
          </a:bodyPr>
          <a:lstStyle/>
          <a:p>
            <a:r>
              <a:rPr lang="zh-CN" altLang="en-US" sz="2400" dirty="0">
                <a:solidFill>
                  <a:srgbClr val="F784A5"/>
                </a:solidFill>
                <a:latin typeface="微软雅黑" pitchFamily="34" charset="-122"/>
                <a:ea typeface="微软雅黑" pitchFamily="34" charset="-122"/>
                <a:cs typeface="华康俪金黑W8(P)"/>
              </a:rPr>
              <a:t>如何减少文本特征的维数，避免维度诅咒是一个至关重要问题，主要包含</a:t>
            </a:r>
            <a:r>
              <a:rPr lang="zh-CN" altLang="en-US" sz="2400" b="1" dirty="0">
                <a:solidFill>
                  <a:srgbClr val="F784A5"/>
                </a:solidFill>
                <a:latin typeface="微软雅黑" pitchFamily="34" charset="-122"/>
                <a:ea typeface="微软雅黑" pitchFamily="34" charset="-122"/>
                <a:cs typeface="华康俪金黑W8(P)"/>
              </a:rPr>
              <a:t>语法、语义、语用</a:t>
            </a:r>
            <a:r>
              <a:rPr lang="zh-CN" altLang="en-US" sz="2400" dirty="0">
                <a:solidFill>
                  <a:srgbClr val="F784A5"/>
                </a:solidFill>
                <a:latin typeface="微软雅黑" pitchFamily="34" charset="-122"/>
                <a:ea typeface="微软雅黑" pitchFamily="34" charset="-122"/>
                <a:cs typeface="华康俪金黑W8(P)"/>
              </a:rPr>
              <a:t>三个方面</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971550"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11225"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161761"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530350" y="4264025"/>
            <a:ext cx="3270250" cy="477054"/>
          </a:xfrm>
          <a:prstGeom prst="rect">
            <a:avLst/>
          </a:prstGeom>
          <a:noFill/>
          <a:ln w="9525">
            <a:noFill/>
            <a:miter lim="800000"/>
            <a:headEnd/>
            <a:tailEnd/>
          </a:ln>
        </p:spPr>
        <p:txBody>
          <a:bodyPr>
            <a:spAutoFit/>
          </a:bodyPr>
          <a:lstStyle/>
          <a:p>
            <a:pPr>
              <a:lnSpc>
                <a:spcPct val="125000"/>
              </a:lnSpc>
            </a:pPr>
            <a:endParaRPr lang="zh-CN" altLang="en-US" sz="20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577975" y="3362325"/>
            <a:ext cx="9892130" cy="1015663"/>
          </a:xfrm>
          <a:prstGeom prst="rect">
            <a:avLst/>
          </a:prstGeom>
          <a:noFill/>
          <a:ln w="9525">
            <a:noFill/>
            <a:miter lim="800000"/>
            <a:headEnd/>
            <a:tailEnd/>
          </a:ln>
        </p:spPr>
        <p:txBody>
          <a:bodyPr wrap="square">
            <a:spAutoFit/>
          </a:bodyPr>
          <a:lstStyle/>
          <a:p>
            <a:pPr>
              <a:defRPr/>
            </a:pPr>
            <a:r>
              <a:rPr lang="en-US" altLang="zh-CN" sz="2000" b="1" dirty="0">
                <a:effectLst>
                  <a:outerShdw blurRad="38100" dist="38100" dir="2700000" algn="tl">
                    <a:srgbClr val="C0C0C0"/>
                  </a:outerShdw>
                </a:effectLst>
                <a:latin typeface="微软雅黑" pitchFamily="34" charset="-122"/>
                <a:ea typeface="微软雅黑" pitchFamily="34" charset="-122"/>
              </a:rPr>
              <a:t>2.</a:t>
            </a:r>
            <a:r>
              <a:rPr lang="zh-CN" altLang="en-US" sz="2000" b="1" dirty="0">
                <a:effectLst>
                  <a:outerShdw blurRad="38100" dist="38100" dir="2700000" algn="tl">
                    <a:srgbClr val="C0C0C0"/>
                  </a:outerShdw>
                </a:effectLst>
                <a:latin typeface="微软雅黑" pitchFamily="34" charset="-122"/>
                <a:ea typeface="微软雅黑" pitchFamily="34" charset="-122"/>
              </a:rPr>
              <a:t>文本语义分析</a:t>
            </a:r>
            <a:endParaRPr lang="en-US" altLang="zh-CN" sz="20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2000" dirty="0">
                <a:latin typeface="微软雅黑" pitchFamily="34" charset="-122"/>
                <a:ea typeface="微软雅黑" pitchFamily="34" charset="-122"/>
              </a:rPr>
              <a:t>将句子转化为某种可以表达句子意义的形式化表示，即将人类能够理解的自然语言转化为计算机能够理解的形式语言，做到人与机器相互沟通。</a:t>
            </a:r>
            <a:endParaRPr lang="zh-CN" altLang="en-US" sz="2000" dirty="0"/>
          </a:p>
        </p:txBody>
      </p:sp>
      <p:sp>
        <p:nvSpPr>
          <p:cNvPr id="167" name="矩形 166"/>
          <p:cNvSpPr/>
          <p:nvPr/>
        </p:nvSpPr>
        <p:spPr bwMode="auto">
          <a:xfrm>
            <a:off x="1184275"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582737" y="2062163"/>
            <a:ext cx="10304463" cy="1015663"/>
          </a:xfrm>
          <a:prstGeom prst="rect">
            <a:avLst/>
          </a:prstGeom>
          <a:noFill/>
          <a:ln w="9525">
            <a:noFill/>
            <a:miter lim="800000"/>
            <a:headEnd/>
            <a:tailEnd/>
          </a:ln>
        </p:spPr>
        <p:txBody>
          <a:bodyPr wrap="square">
            <a:spAutoFit/>
          </a:bodyPr>
          <a:lstStyle/>
          <a:p>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词义</a:t>
            </a:r>
            <a:endParaRPr lang="en-US" altLang="zh-CN" sz="2000" b="1"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文本语法分析指通过语言模型或语法模型来处理文本的过程，包括隐马尔科夫（</a:t>
            </a:r>
            <a:r>
              <a:rPr lang="en-US" altLang="zh-CN" sz="2000" dirty="0">
                <a:latin typeface="微软雅黑" pitchFamily="34" charset="-122"/>
                <a:ea typeface="微软雅黑" pitchFamily="34" charset="-122"/>
              </a:rPr>
              <a:t>Hidden Markov Model</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HMM</a:t>
            </a:r>
            <a:r>
              <a:rPr lang="zh-CN" altLang="en-US" sz="2000" dirty="0">
                <a:latin typeface="微软雅黑" pitchFamily="34" charset="-122"/>
                <a:ea typeface="微软雅黑" pitchFamily="34" charset="-122"/>
              </a:rPr>
              <a:t>）词性标注、最大熵（</a:t>
            </a:r>
            <a:r>
              <a:rPr lang="en-US" altLang="zh-CN" sz="2000" dirty="0">
                <a:latin typeface="微软雅黑" pitchFamily="34" charset="-122"/>
                <a:ea typeface="微软雅黑" pitchFamily="34" charset="-122"/>
              </a:rPr>
              <a:t>Maximum Entropy</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ME</a:t>
            </a:r>
            <a:r>
              <a:rPr lang="zh-CN" altLang="en-US" sz="2000" dirty="0">
                <a:latin typeface="微软雅黑" pitchFamily="34" charset="-122"/>
                <a:ea typeface="微软雅黑" pitchFamily="34" charset="-122"/>
              </a:rPr>
              <a:t>）等</a:t>
            </a:r>
          </a:p>
        </p:txBody>
      </p:sp>
      <p:sp>
        <p:nvSpPr>
          <p:cNvPr id="169" name="矩形 189"/>
          <p:cNvSpPr/>
          <p:nvPr/>
        </p:nvSpPr>
        <p:spPr bwMode="auto">
          <a:xfrm>
            <a:off x="1146318"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576388" y="4787900"/>
            <a:ext cx="9749338" cy="1015663"/>
          </a:xfrm>
          <a:prstGeom prst="rect">
            <a:avLst/>
          </a:prstGeom>
          <a:noFill/>
          <a:ln w="9525">
            <a:noFill/>
            <a:miter lim="800000"/>
            <a:headEnd/>
            <a:tailEnd/>
          </a:ln>
        </p:spPr>
        <p:txBody>
          <a:bodyPr wrap="square">
            <a:spAutoFit/>
          </a:bodyPr>
          <a:lstStyle/>
          <a:p>
            <a:pPr>
              <a:defRPr/>
            </a:pPr>
            <a:r>
              <a:rPr lang="en-US" altLang="zh-CN" sz="2000" b="1" dirty="0">
                <a:effectLst>
                  <a:outerShdw blurRad="38100" dist="38100" dir="2700000" algn="tl">
                    <a:srgbClr val="C0C0C0"/>
                  </a:outerShdw>
                </a:effectLst>
                <a:latin typeface="微软雅黑" pitchFamily="34" charset="-122"/>
                <a:ea typeface="微软雅黑" pitchFamily="34" charset="-122"/>
              </a:rPr>
              <a:t>3.</a:t>
            </a:r>
            <a:r>
              <a:rPr lang="zh-CN" altLang="en-US" sz="2000" b="1" dirty="0">
                <a:effectLst>
                  <a:outerShdw blurRad="38100" dist="38100" dir="2700000" algn="tl">
                    <a:srgbClr val="C0C0C0"/>
                  </a:outerShdw>
                </a:effectLst>
                <a:latin typeface="微软雅黑" pitchFamily="34" charset="-122"/>
                <a:ea typeface="微软雅黑" pitchFamily="34" charset="-122"/>
              </a:rPr>
              <a:t>文本语用分析</a:t>
            </a:r>
            <a:endParaRPr lang="en-US" altLang="zh-CN" sz="20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2000" dirty="0">
                <a:latin typeface="微软雅黑" pitchFamily="34" charset="-122"/>
                <a:ea typeface="微软雅黑" pitchFamily="34" charset="-122"/>
              </a:rPr>
              <a:t>利用语用学进行文本分析，针对句子群（又称话题，</a:t>
            </a:r>
            <a:r>
              <a:rPr lang="en-US" altLang="zh-CN" sz="2000" dirty="0">
                <a:latin typeface="微软雅黑" pitchFamily="34" charset="-122"/>
                <a:ea typeface="微软雅黑" pitchFamily="34" charset="-122"/>
              </a:rPr>
              <a:t>Topic</a:t>
            </a:r>
            <a:r>
              <a:rPr lang="zh-CN" altLang="en-US" sz="2000" dirty="0">
                <a:latin typeface="微软雅黑" pitchFamily="34" charset="-122"/>
                <a:ea typeface="微软雅黑" pitchFamily="34" charset="-122"/>
              </a:rPr>
              <a:t>）开展高端分析，获取对文本内涵的掌握。</a:t>
            </a:r>
          </a:p>
        </p:txBody>
      </p:sp>
      <p:cxnSp>
        <p:nvCxnSpPr>
          <p:cNvPr id="171" name="直接连接符 186"/>
          <p:cNvCxnSpPr/>
          <p:nvPr/>
        </p:nvCxnSpPr>
        <p:spPr>
          <a:xfrm>
            <a:off x="822325"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Tree>
    <p:extLst>
      <p:ext uri="{BB962C8B-B14F-4D97-AF65-F5344CB8AC3E}">
        <p14:creationId xmlns:p14="http://schemas.microsoft.com/office/powerpoint/2010/main" val="346618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文本语义分析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10755" y="1335147"/>
            <a:ext cx="9903001" cy="400110"/>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语义分析方法包括</a:t>
            </a:r>
            <a:r>
              <a:rPr lang="zh-CN" altLang="en-US" sz="2000" dirty="0">
                <a:solidFill>
                  <a:srgbClr val="FF0000"/>
                </a:solidFill>
                <a:latin typeface="微软雅黑" pitchFamily="34" charset="-122"/>
                <a:ea typeface="微软雅黑" pitchFamily="34" charset="-122"/>
                <a:cs typeface="华康俪金黑W8(P)"/>
              </a:rPr>
              <a:t>词义消歧、信息抽取和感情倾向性分析</a:t>
            </a:r>
            <a:r>
              <a:rPr lang="zh-CN" altLang="en-US" sz="2000" dirty="0">
                <a:solidFill>
                  <a:srgbClr val="F784A5"/>
                </a:solidFill>
                <a:latin typeface="微软雅黑" pitchFamily="34" charset="-122"/>
                <a:ea typeface="微软雅黑" pitchFamily="34" charset="-122"/>
                <a:cs typeface="华康俪金黑W8(P)"/>
              </a:rPr>
              <a:t>内容</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1628798"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568473" y="4788232"/>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819009"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2187598" y="4600907"/>
            <a:ext cx="3270250" cy="477054"/>
          </a:xfrm>
          <a:prstGeom prst="rect">
            <a:avLst/>
          </a:prstGeom>
          <a:noFill/>
          <a:ln w="9525">
            <a:noFill/>
            <a:miter lim="800000"/>
            <a:headEnd/>
            <a:tailEnd/>
          </a:ln>
        </p:spPr>
        <p:txBody>
          <a:bodyPr>
            <a:spAutoFit/>
          </a:bodyPr>
          <a:lstStyle/>
          <a:p>
            <a:pPr>
              <a:lnSpc>
                <a:spcPct val="125000"/>
              </a:lnSpc>
            </a:pPr>
            <a:endParaRPr lang="zh-CN" altLang="en-US" sz="20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2235222" y="3362325"/>
            <a:ext cx="8478533" cy="1323439"/>
          </a:xfrm>
          <a:prstGeom prst="rect">
            <a:avLst/>
          </a:prstGeom>
          <a:noFill/>
          <a:ln w="9525">
            <a:noFill/>
            <a:miter lim="800000"/>
            <a:headEnd/>
            <a:tailEnd/>
          </a:ln>
        </p:spPr>
        <p:txBody>
          <a:bodyPr wrap="square">
            <a:spAutoFit/>
          </a:bodyPr>
          <a:lstStyle/>
          <a:p>
            <a:pPr>
              <a:defRPr/>
            </a:pPr>
            <a:r>
              <a:rPr lang="en-US" altLang="zh-CN" sz="2000" b="1" dirty="0">
                <a:effectLst>
                  <a:outerShdw blurRad="38100" dist="38100" dir="2700000" algn="tl">
                    <a:srgbClr val="C0C0C0"/>
                  </a:outerShdw>
                </a:effectLst>
                <a:latin typeface="微软雅黑" pitchFamily="34" charset="-122"/>
                <a:ea typeface="微软雅黑" pitchFamily="34" charset="-122"/>
              </a:rPr>
              <a:t>2.</a:t>
            </a:r>
            <a:r>
              <a:rPr lang="zh-CN" altLang="en-US" sz="2000" b="1" dirty="0">
                <a:effectLst>
                  <a:outerShdw blurRad="38100" dist="38100" dir="2700000" algn="tl">
                    <a:srgbClr val="C0C0C0"/>
                  </a:outerShdw>
                </a:effectLst>
                <a:latin typeface="微软雅黑" pitchFamily="34" charset="-122"/>
                <a:ea typeface="微软雅黑" pitchFamily="34" charset="-122"/>
              </a:rPr>
              <a:t> 信息抽取</a:t>
            </a:r>
            <a:endParaRPr lang="en-US" altLang="zh-CN" sz="20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2000" dirty="0">
                <a:latin typeface="微软雅黑" pitchFamily="34" charset="-122"/>
                <a:ea typeface="微软雅黑" pitchFamily="34" charset="-122"/>
              </a:rPr>
              <a:t>其研究内容包括</a:t>
            </a:r>
            <a:r>
              <a:rPr lang="zh-CN" altLang="en-US" sz="2000" dirty="0">
                <a:solidFill>
                  <a:srgbClr val="FF0000"/>
                </a:solidFill>
                <a:latin typeface="微软雅黑" pitchFamily="34" charset="-122"/>
                <a:ea typeface="微软雅黑" pitchFamily="34" charset="-122"/>
              </a:rPr>
              <a:t>实体识别、术语自动识别和关系抽取</a:t>
            </a:r>
            <a:r>
              <a:rPr lang="zh-CN" altLang="en-US" sz="2000" dirty="0">
                <a:latin typeface="微软雅黑" pitchFamily="34" charset="-122"/>
                <a:ea typeface="微软雅黑" pitchFamily="34" charset="-122"/>
              </a:rPr>
              <a:t>。命名实体识别包括中国姓名、中国地名、组织机构、英译名的自动辨识。抽取的元素：实体、属性、关系、事件</a:t>
            </a:r>
            <a:endParaRPr lang="zh-CN" altLang="en-US" sz="2000" dirty="0"/>
          </a:p>
        </p:txBody>
      </p:sp>
      <p:sp>
        <p:nvSpPr>
          <p:cNvPr id="167" name="矩形 166"/>
          <p:cNvSpPr/>
          <p:nvPr/>
        </p:nvSpPr>
        <p:spPr bwMode="auto">
          <a:xfrm>
            <a:off x="1841523"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2239985" y="2062163"/>
            <a:ext cx="8652603" cy="1015663"/>
          </a:xfrm>
          <a:prstGeom prst="rect">
            <a:avLst/>
          </a:prstGeom>
          <a:noFill/>
          <a:ln w="9525">
            <a:noFill/>
            <a:miter lim="800000"/>
            <a:headEnd/>
            <a:tailEnd/>
          </a:ln>
        </p:spPr>
        <p:txBody>
          <a:bodyPr wrap="square">
            <a:spAutoFit/>
          </a:bodyPr>
          <a:lstStyle/>
          <a:p>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词义消歧</a:t>
            </a:r>
            <a:endParaRPr lang="en-US" altLang="zh-CN" sz="2000" b="1"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对多义词根据</a:t>
            </a:r>
            <a:r>
              <a:rPr lang="zh-CN" altLang="en-US" sz="2000" dirty="0">
                <a:solidFill>
                  <a:srgbClr val="FF0000"/>
                </a:solidFill>
                <a:latin typeface="微软雅黑" pitchFamily="34" charset="-122"/>
                <a:ea typeface="微软雅黑" pitchFamily="34" charset="-122"/>
              </a:rPr>
              <a:t>上下文</a:t>
            </a:r>
            <a:r>
              <a:rPr lang="zh-CN" altLang="en-US" sz="2000" dirty="0">
                <a:latin typeface="微软雅黑" pitchFamily="34" charset="-122"/>
                <a:ea typeface="微软雅黑" pitchFamily="34" charset="-122"/>
              </a:rPr>
              <a:t>给出它所对应的语义编码，该编码可以是词典释义文本中该词所对应的某个义项号，也可以是义类词典中相应的义类编码</a:t>
            </a:r>
          </a:p>
        </p:txBody>
      </p:sp>
      <p:sp>
        <p:nvSpPr>
          <p:cNvPr id="169" name="矩形 189"/>
          <p:cNvSpPr/>
          <p:nvPr/>
        </p:nvSpPr>
        <p:spPr bwMode="auto">
          <a:xfrm>
            <a:off x="1803566" y="5208484"/>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2233635" y="5124782"/>
            <a:ext cx="8480119" cy="1323439"/>
          </a:xfrm>
          <a:prstGeom prst="rect">
            <a:avLst/>
          </a:prstGeom>
          <a:noFill/>
          <a:ln w="9525">
            <a:noFill/>
            <a:miter lim="800000"/>
            <a:headEnd/>
            <a:tailEnd/>
          </a:ln>
        </p:spPr>
        <p:txBody>
          <a:bodyPr wrap="square">
            <a:spAutoFit/>
          </a:bodyPr>
          <a:lstStyle/>
          <a:p>
            <a:pPr>
              <a:defRPr/>
            </a:pPr>
            <a:r>
              <a:rPr lang="en-US" altLang="zh-CN" sz="2000" b="1" dirty="0">
                <a:effectLst>
                  <a:outerShdw blurRad="38100" dist="38100" dir="2700000" algn="tl">
                    <a:srgbClr val="C0C0C0"/>
                  </a:outerShdw>
                </a:effectLst>
                <a:latin typeface="微软雅黑" pitchFamily="34" charset="-122"/>
                <a:ea typeface="微软雅黑" pitchFamily="34" charset="-122"/>
              </a:rPr>
              <a:t>3.</a:t>
            </a:r>
            <a:r>
              <a:rPr lang="zh-CN" altLang="en-US" sz="2000" b="1" dirty="0">
                <a:effectLst>
                  <a:outerShdw blurRad="38100" dist="38100" dir="2700000" algn="tl">
                    <a:srgbClr val="C0C0C0"/>
                  </a:outerShdw>
                </a:effectLst>
                <a:latin typeface="微软雅黑" pitchFamily="34" charset="-122"/>
                <a:ea typeface="微软雅黑" pitchFamily="34" charset="-122"/>
              </a:rPr>
              <a:t> 情感倾向性分析</a:t>
            </a:r>
            <a:endParaRPr lang="en-US" altLang="zh-CN" sz="20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2000" dirty="0">
                <a:latin typeface="微软雅黑" pitchFamily="34" charset="-122"/>
                <a:ea typeface="微软雅黑" pitchFamily="34" charset="-122"/>
              </a:rPr>
              <a:t>对一篇文章进行</a:t>
            </a:r>
            <a:r>
              <a:rPr lang="zh-CN" altLang="en-US" sz="2000" dirty="0">
                <a:solidFill>
                  <a:srgbClr val="FF0000"/>
                </a:solidFill>
                <a:latin typeface="微软雅黑" pitchFamily="34" charset="-122"/>
                <a:ea typeface="微软雅黑" pitchFamily="34" charset="-122"/>
              </a:rPr>
              <a:t>情感色彩判断</a:t>
            </a:r>
            <a:r>
              <a:rPr lang="zh-CN" altLang="en-US" sz="2000" dirty="0">
                <a:latin typeface="微软雅黑" pitchFamily="34" charset="-122"/>
                <a:ea typeface="微软雅黑" pitchFamily="34" charset="-122"/>
              </a:rPr>
              <a:t>。具体来说，就是对说话人的态度（或称观点、情感）进行分析，即对文本中的主观性信息进行分析。词语、句子、篇章情感倾向性分析。</a:t>
            </a:r>
          </a:p>
        </p:txBody>
      </p:sp>
      <p:cxnSp>
        <p:nvCxnSpPr>
          <p:cNvPr id="171" name="直接连接符 186"/>
          <p:cNvCxnSpPr/>
          <p:nvPr/>
        </p:nvCxnSpPr>
        <p:spPr>
          <a:xfrm>
            <a:off x="1479573" y="6458282"/>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Tree>
    <p:extLst>
      <p:ext uri="{BB962C8B-B14F-4D97-AF65-F5344CB8AC3E}">
        <p14:creationId xmlns:p14="http://schemas.microsoft.com/office/powerpoint/2010/main" val="3952137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情感倾向性分析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05419" y="1335147"/>
            <a:ext cx="9903001" cy="707886"/>
          </a:xfrm>
          <a:prstGeom prst="rect">
            <a:avLst/>
          </a:prstGeom>
        </p:spPr>
        <p:txBody>
          <a:bodyPr wrap="square">
            <a:spAutoFit/>
          </a:bodyPr>
          <a:lstStyle/>
          <a:p>
            <a:r>
              <a:rPr lang="zh-CN" altLang="en-US" sz="2000" dirty="0">
                <a:solidFill>
                  <a:srgbClr val="F784A5"/>
                </a:solidFill>
                <a:latin typeface="微软雅黑" pitchFamily="34" charset="-122"/>
                <a:ea typeface="微软雅黑" pitchFamily="34" charset="-122"/>
                <a:cs typeface="华康俪金黑W8(P)"/>
              </a:rPr>
              <a:t>网络舆情倾向性分析模块分解为</a:t>
            </a:r>
            <a:r>
              <a:rPr lang="zh-CN" altLang="en-US" sz="2000" dirty="0">
                <a:solidFill>
                  <a:srgbClr val="FF0000"/>
                </a:solidFill>
                <a:latin typeface="微软雅黑" pitchFamily="34" charset="-122"/>
                <a:ea typeface="微软雅黑" pitchFamily="34" charset="-122"/>
                <a:cs typeface="华康俪金黑W8(P)"/>
              </a:rPr>
              <a:t>词语情感倾向性分析、句子情感倾向性分析和篇章情感倾向性研究</a:t>
            </a:r>
            <a:r>
              <a:rPr lang="zh-CN" altLang="en-US" sz="2000" dirty="0">
                <a:solidFill>
                  <a:srgbClr val="F784A5"/>
                </a:solidFill>
                <a:latin typeface="微软雅黑" pitchFamily="34" charset="-122"/>
                <a:ea typeface="微软雅黑" pitchFamily="34" charset="-122"/>
                <a:cs typeface="华康俪金黑W8(P)"/>
              </a:rPr>
              <a:t>三个子模块</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5234" y="3025775"/>
            <a:ext cx="8748713" cy="7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624909" y="445135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75445" y="3448335"/>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244034" y="4264025"/>
            <a:ext cx="3270250" cy="398463"/>
          </a:xfrm>
          <a:prstGeom prst="rect">
            <a:avLst/>
          </a:prstGeom>
          <a:noFill/>
          <a:ln w="9525">
            <a:noFill/>
            <a:miter lim="800000"/>
            <a:headEnd/>
            <a:tailEnd/>
          </a:ln>
        </p:spPr>
        <p:txBody>
          <a:bodyPr>
            <a:spAutoFit/>
          </a:bodyPr>
          <a:lstStyle/>
          <a:p>
            <a:pPr>
              <a:lnSpc>
                <a:spcPct val="125000"/>
              </a:lnSpc>
            </a:pPr>
            <a:endParaRPr lang="zh-CN" altLang="en-US" sz="16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291659" y="3362325"/>
            <a:ext cx="7797800" cy="923330"/>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2.</a:t>
            </a:r>
            <a:r>
              <a:rPr lang="zh-CN" altLang="en-US" b="1" dirty="0">
                <a:effectLst>
                  <a:outerShdw blurRad="38100" dist="38100" dir="2700000" algn="tl">
                    <a:srgbClr val="C0C0C0"/>
                  </a:outerShdw>
                </a:effectLst>
                <a:latin typeface="微软雅黑" pitchFamily="34" charset="-122"/>
                <a:ea typeface="微软雅黑" pitchFamily="34" charset="-122"/>
              </a:rPr>
              <a:t>句子情感倾向性分析子模块</a:t>
            </a:r>
            <a:endParaRPr lang="en-US" altLang="zh-CN"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其任务是对句子中的各种主观性信息进行分析和提取，包括对句子情感倾向性的判断，以及从中提取出与情感倾向性论述相关联的各个要素。</a:t>
            </a:r>
            <a:endParaRPr lang="zh-CN" altLang="en-US" dirty="0"/>
          </a:p>
        </p:txBody>
      </p:sp>
      <p:sp>
        <p:nvSpPr>
          <p:cNvPr id="167" name="矩形 166"/>
          <p:cNvSpPr/>
          <p:nvPr/>
        </p:nvSpPr>
        <p:spPr bwMode="auto">
          <a:xfrm>
            <a:off x="897959" y="2170117"/>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296422" y="2062163"/>
            <a:ext cx="8013700" cy="923330"/>
          </a:xfrm>
          <a:prstGeom prst="rect">
            <a:avLst/>
          </a:prstGeom>
          <a:noFill/>
          <a:ln w="9525">
            <a:noFill/>
            <a:miter lim="800000"/>
            <a:headEnd/>
            <a:tailEnd/>
          </a:ln>
        </p:spPr>
        <p:txBody>
          <a:bodyPr>
            <a:spAutoFit/>
          </a:bodyPr>
          <a:lstStyle/>
          <a:p>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词语情感倾向性分析子模块</a:t>
            </a:r>
            <a:endParaRPr lang="en-US" altLang="zh-CN" b="1" dirty="0">
              <a:latin typeface="微软雅黑" pitchFamily="34" charset="-122"/>
              <a:ea typeface="微软雅黑" pitchFamily="34" charset="-122"/>
            </a:endParaRPr>
          </a:p>
          <a:p>
            <a:r>
              <a:rPr lang="zh-CN" altLang="en-US" dirty="0">
                <a:latin typeface="微软雅黑" pitchFamily="34" charset="-122"/>
                <a:ea typeface="微软雅黑" pitchFamily="34" charset="-122"/>
              </a:rPr>
              <a:t>词语情感倾向性研究是倾向性研究工作的前提。具有情感倾向的词语以名词、动词、形容词和副词为主，也包括人名、机构名、产品名、事件名等命名实体</a:t>
            </a:r>
          </a:p>
        </p:txBody>
      </p:sp>
      <p:sp>
        <p:nvSpPr>
          <p:cNvPr id="169" name="矩形 189"/>
          <p:cNvSpPr/>
          <p:nvPr/>
        </p:nvSpPr>
        <p:spPr bwMode="auto">
          <a:xfrm>
            <a:off x="860002" y="4871602"/>
            <a:ext cx="215900" cy="215900"/>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2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290072" y="4787900"/>
            <a:ext cx="7797800" cy="1200329"/>
          </a:xfrm>
          <a:prstGeom prst="rect">
            <a:avLst/>
          </a:prstGeom>
          <a:noFill/>
          <a:ln w="9525">
            <a:noFill/>
            <a:miter lim="800000"/>
            <a:headEnd/>
            <a:tailEnd/>
          </a:ln>
        </p:spPr>
        <p:txBody>
          <a:bodyPr>
            <a:spAutoFit/>
          </a:bodyPr>
          <a:lstStyle/>
          <a:p>
            <a:pPr>
              <a:defRPr/>
            </a:pPr>
            <a:r>
              <a:rPr lang="en-US" altLang="zh-CN" b="1" dirty="0">
                <a:effectLst>
                  <a:outerShdw blurRad="38100" dist="38100" dir="2700000" algn="tl">
                    <a:srgbClr val="C0C0C0"/>
                  </a:outerShdw>
                </a:effectLst>
                <a:latin typeface="微软雅黑" pitchFamily="34" charset="-122"/>
                <a:ea typeface="微软雅黑" pitchFamily="34" charset="-122"/>
              </a:rPr>
              <a:t>3.</a:t>
            </a:r>
            <a:r>
              <a:rPr lang="zh-CN" altLang="en-US" b="1" dirty="0">
                <a:effectLst>
                  <a:outerShdw blurRad="38100" dist="38100" dir="2700000" algn="tl">
                    <a:srgbClr val="C0C0C0"/>
                  </a:outerShdw>
                </a:effectLst>
                <a:latin typeface="微软雅黑" pitchFamily="34" charset="-122"/>
                <a:ea typeface="微软雅黑" pitchFamily="34" charset="-122"/>
              </a:rPr>
              <a:t>篇章情感倾向性研究子模块</a:t>
            </a:r>
            <a:endParaRPr lang="en-US" altLang="zh-CN"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dirty="0">
                <a:latin typeface="微软雅黑" pitchFamily="34" charset="-122"/>
                <a:ea typeface="微软雅黑" pitchFamily="34" charset="-122"/>
              </a:rPr>
              <a:t>设定一定的阈值，并对含有情感的句子值综合相加，得出篇章的情感色彩，完成文本倾向性分析。根据得出的网页文本情感值与设定的阀值相比较的结果，将网页分为四级：</a:t>
            </a:r>
            <a:r>
              <a:rPr lang="zh-CN" altLang="en-US" b="1" dirty="0">
                <a:latin typeface="微软雅黑" pitchFamily="34" charset="-122"/>
                <a:ea typeface="微软雅黑" pitchFamily="34" charset="-122"/>
              </a:rPr>
              <a:t>恶性网页、消极网页、中性网页和积极网页</a:t>
            </a:r>
            <a:r>
              <a:rPr lang="zh-CN" altLang="en-US" dirty="0">
                <a:latin typeface="微软雅黑" pitchFamily="34" charset="-122"/>
                <a:ea typeface="微软雅黑" pitchFamily="34" charset="-122"/>
              </a:rPr>
              <a:t>。</a:t>
            </a:r>
          </a:p>
        </p:txBody>
      </p:sp>
      <p:cxnSp>
        <p:nvCxnSpPr>
          <p:cNvPr id="171" name="直接连接符 186"/>
          <p:cNvCxnSpPr/>
          <p:nvPr/>
        </p:nvCxnSpPr>
        <p:spPr>
          <a:xfrm>
            <a:off x="536009" y="6121400"/>
            <a:ext cx="8696325" cy="1746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2" name="图片 171"/>
          <p:cNvPicPr/>
          <p:nvPr/>
        </p:nvPicPr>
        <p:blipFill>
          <a:blip r:embed="rId3">
            <a:extLst>
              <a:ext uri="{28A0092B-C50C-407E-A947-70E740481C1C}">
                <a14:useLocalDpi xmlns:a14="http://schemas.microsoft.com/office/drawing/2010/main" val="0"/>
              </a:ext>
            </a:extLst>
          </a:blip>
          <a:srcRect/>
          <a:stretch>
            <a:fillRect/>
          </a:stretch>
        </p:blipFill>
        <p:spPr bwMode="auto">
          <a:xfrm>
            <a:off x="9745633" y="2071020"/>
            <a:ext cx="1966076" cy="4050380"/>
          </a:xfrm>
          <a:prstGeom prst="rect">
            <a:avLst/>
          </a:prstGeom>
          <a:noFill/>
        </p:spPr>
      </p:pic>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spTree>
    <p:extLst>
      <p:ext uri="{BB962C8B-B14F-4D97-AF65-F5344CB8AC3E}">
        <p14:creationId xmlns:p14="http://schemas.microsoft.com/office/powerpoint/2010/main" val="1215791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48959"/>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文本语用分析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86823" y="1720840"/>
            <a:ext cx="9953467" cy="3477875"/>
          </a:xfrm>
          <a:prstGeom prst="rect">
            <a:avLst/>
          </a:prstGeom>
        </p:spPr>
        <p:txBody>
          <a:bodyPr wrap="square">
            <a:spAutoFit/>
          </a:bodyPr>
          <a:lstStyle/>
          <a:p>
            <a:r>
              <a:rPr lang="zh-CN" altLang="zh-CN" sz="2000" b="1" dirty="0">
                <a:latin typeface="微软雅黑" pitchFamily="34" charset="-122"/>
                <a:ea typeface="微软雅黑" pitchFamily="34" charset="-122"/>
              </a:rPr>
              <a:t>语用学是一门研究如何用语言来达成一定目的的学科，即，利用语用学进行文本分析，</a:t>
            </a:r>
            <a:r>
              <a:rPr lang="zh-CN" altLang="zh-CN" sz="2000" b="1" dirty="0">
                <a:solidFill>
                  <a:srgbClr val="FF0000"/>
                </a:solidFill>
                <a:latin typeface="微软雅黑" pitchFamily="34" charset="-122"/>
                <a:ea typeface="微软雅黑" pitchFamily="34" charset="-122"/>
              </a:rPr>
              <a:t>针对句子群（又称话题，</a:t>
            </a:r>
            <a:r>
              <a:rPr lang="en-US" altLang="zh-CN" sz="2000" b="1" dirty="0">
                <a:solidFill>
                  <a:srgbClr val="FF0000"/>
                </a:solidFill>
                <a:latin typeface="微软雅黑" pitchFamily="34" charset="-122"/>
                <a:ea typeface="微软雅黑" pitchFamily="34" charset="-122"/>
              </a:rPr>
              <a:t>Topic</a:t>
            </a:r>
            <a:r>
              <a:rPr lang="zh-CN" altLang="zh-CN" sz="2000" b="1" dirty="0">
                <a:solidFill>
                  <a:srgbClr val="FF0000"/>
                </a:solidFill>
                <a:latin typeface="微软雅黑" pitchFamily="34" charset="-122"/>
                <a:ea typeface="微软雅黑" pitchFamily="34" charset="-122"/>
              </a:rPr>
              <a:t>）开展高端分析，获取对文本内涵的掌握</a:t>
            </a:r>
            <a:r>
              <a:rPr lang="zh-CN" altLang="zh-CN"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endParaRPr lang="en-US" altLang="zh-CN" sz="2000" b="1" dirty="0">
              <a:latin typeface="微软雅黑" pitchFamily="34" charset="-122"/>
              <a:ea typeface="微软雅黑" pitchFamily="34" charset="-122"/>
            </a:endParaRPr>
          </a:p>
          <a:p>
            <a:r>
              <a:rPr lang="zh-CN" altLang="zh-CN" sz="2000" b="1" dirty="0">
                <a:latin typeface="微软雅黑" pitchFamily="34" charset="-122"/>
                <a:ea typeface="微软雅黑" pitchFamily="34" charset="-122"/>
              </a:rPr>
              <a:t>话题是有因果关系的一些句子，它们必须连贯（</a:t>
            </a:r>
            <a:r>
              <a:rPr lang="en-US" altLang="zh-CN" sz="2000" b="1" dirty="0">
                <a:latin typeface="微软雅黑" pitchFamily="34" charset="-122"/>
                <a:ea typeface="微软雅黑" pitchFamily="34" charset="-122"/>
              </a:rPr>
              <a:t>coherence</a:t>
            </a:r>
            <a:r>
              <a:rPr lang="zh-CN" altLang="zh-CN"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r>
              <a:rPr lang="zh-CN" altLang="zh-CN" sz="2000" dirty="0">
                <a:latin typeface="微软雅黑" pitchFamily="34" charset="-122"/>
                <a:ea typeface="微软雅黑" pitchFamily="34" charset="-122"/>
              </a:rPr>
              <a:t>如例句</a:t>
            </a:r>
            <a:r>
              <a:rPr lang="en-US" altLang="zh-CN" sz="2000" dirty="0">
                <a:latin typeface="微软雅黑" pitchFamily="34" charset="-122"/>
                <a:ea typeface="微软雅黑" pitchFamily="34" charset="-122"/>
              </a:rPr>
              <a:t>1</a:t>
            </a:r>
            <a:r>
              <a:rPr lang="zh-CN" altLang="zh-CN" sz="2000" dirty="0">
                <a:latin typeface="微软雅黑" pitchFamily="34" charset="-122"/>
                <a:ea typeface="微软雅黑" pitchFamily="34" charset="-122"/>
              </a:rPr>
              <a:t>；把可独立理解并且是良构的几个句子放到一起的结果，并不能保证获取的是话题，如例句</a:t>
            </a:r>
            <a:r>
              <a:rPr lang="en-US" altLang="zh-CN" sz="2000" dirty="0">
                <a:latin typeface="微软雅黑" pitchFamily="34" charset="-122"/>
                <a:ea typeface="微软雅黑" pitchFamily="34" charset="-122"/>
              </a:rPr>
              <a:t>2</a:t>
            </a:r>
            <a:r>
              <a:rPr lang="zh-CN" altLang="zh-CN" sz="2000" dirty="0">
                <a:latin typeface="微软雅黑" pitchFamily="34" charset="-122"/>
                <a:ea typeface="微软雅黑" pitchFamily="34" charset="-122"/>
              </a:rPr>
              <a:t>。</a:t>
            </a:r>
          </a:p>
          <a:p>
            <a:r>
              <a:rPr lang="zh-CN" altLang="zh-CN" sz="2000" dirty="0">
                <a:latin typeface="微软雅黑" pitchFamily="34" charset="-122"/>
                <a:ea typeface="微软雅黑" pitchFamily="34" charset="-122"/>
              </a:rPr>
              <a:t>例句</a:t>
            </a:r>
            <a:r>
              <a:rPr lang="en-US" altLang="zh-CN" sz="2000" dirty="0">
                <a:latin typeface="微软雅黑" pitchFamily="34" charset="-122"/>
                <a:ea typeface="微软雅黑" pitchFamily="34" charset="-122"/>
              </a:rPr>
              <a:t>1</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张玉把车钥匙弄丢了，她喝醉了。</a:t>
            </a:r>
          </a:p>
          <a:p>
            <a:r>
              <a:rPr lang="zh-CN" altLang="zh-CN" sz="2000" dirty="0">
                <a:latin typeface="微软雅黑" pitchFamily="34" charset="-122"/>
                <a:ea typeface="微软雅黑" pitchFamily="34" charset="-122"/>
              </a:rPr>
              <a:t>例句</a:t>
            </a:r>
            <a:r>
              <a:rPr lang="en-US" altLang="zh-CN" sz="2000" dirty="0">
                <a:latin typeface="微软雅黑" pitchFamily="34" charset="-122"/>
                <a:ea typeface="微软雅黑" pitchFamily="34" charset="-122"/>
              </a:rPr>
              <a:t>2:</a:t>
            </a:r>
            <a:r>
              <a:rPr lang="zh-CN" altLang="zh-CN" sz="2000" dirty="0">
                <a:latin typeface="微软雅黑" pitchFamily="34" charset="-122"/>
                <a:ea typeface="微软雅黑" pitchFamily="34" charset="-122"/>
              </a:rPr>
              <a:t>：张玉把车钥匙弄丢了，她喜欢吃菠菜。</a:t>
            </a:r>
          </a:p>
          <a:p>
            <a:r>
              <a:rPr lang="zh-CN" altLang="zh-CN" sz="2000" dirty="0">
                <a:latin typeface="微软雅黑" pitchFamily="34" charset="-122"/>
                <a:ea typeface="微软雅黑" pitchFamily="34" charset="-122"/>
              </a:rPr>
              <a:t>为完成文本因果关系提取出现了</a:t>
            </a:r>
            <a:r>
              <a:rPr lang="zh-CN" altLang="zh-CN" sz="2000" b="1" dirty="0">
                <a:latin typeface="微软雅黑" pitchFamily="34" charset="-122"/>
                <a:ea typeface="微软雅黑" pitchFamily="34" charset="-122"/>
              </a:rPr>
              <a:t>话题检测与跟综方法</a:t>
            </a:r>
            <a:r>
              <a:rPr lang="zh-CN" altLang="zh-CN" sz="2000" dirty="0">
                <a:latin typeface="微软雅黑" pitchFamily="34" charset="-122"/>
                <a:ea typeface="微软雅黑" pitchFamily="34" charset="-122"/>
              </a:rPr>
              <a:t>；为了完成互联网上不同文本信息内容自动分类提出了</a:t>
            </a:r>
            <a:r>
              <a:rPr lang="zh-CN" altLang="zh-CN" sz="2000" b="1" dirty="0">
                <a:latin typeface="微软雅黑" pitchFamily="34" charset="-122"/>
                <a:ea typeface="微软雅黑" pitchFamily="34" charset="-122"/>
              </a:rPr>
              <a:t>文本分类器</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也称为信息内容过滤</a:t>
            </a:r>
            <a:r>
              <a:rPr lang="en-US" altLang="zh-CN" sz="2000" b="1" dirty="0">
                <a:latin typeface="微软雅黑" pitchFamily="34" charset="-122"/>
                <a:ea typeface="微软雅黑" pitchFamily="34" charset="-122"/>
              </a:rPr>
              <a:t>)</a:t>
            </a:r>
            <a:r>
              <a:rPr lang="zh-CN" altLang="zh-CN" sz="2000" dirty="0">
                <a:latin typeface="微软雅黑" pitchFamily="34" charset="-122"/>
                <a:ea typeface="微软雅黑" pitchFamily="34" charset="-122"/>
              </a:rPr>
              <a:t>。</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35</a:t>
            </a:fld>
            <a:endParaRPr lang="zh-CN" altLang="zh-CN"/>
          </a:p>
        </p:txBody>
      </p:sp>
    </p:spTree>
    <p:extLst>
      <p:ext uri="{BB962C8B-B14F-4D97-AF65-F5344CB8AC3E}">
        <p14:creationId xmlns:p14="http://schemas.microsoft.com/office/powerpoint/2010/main" val="702317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340"/>
          <p:cNvSpPr txBox="1"/>
          <p:nvPr/>
        </p:nvSpPr>
        <p:spPr>
          <a:xfrm>
            <a:off x="2187017" y="4218785"/>
            <a:ext cx="4176838"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分词，去停用词</a:t>
            </a:r>
            <a:endParaRPr lang="en-US" altLang="zh-CN" sz="2400" dirty="0"/>
          </a:p>
          <a:p>
            <a:pPr marL="342900" indent="-342900">
              <a:buFont typeface="Arial" pitchFamily="34" charset="0"/>
              <a:buChar char="•"/>
            </a:pPr>
            <a:r>
              <a:rPr lang="zh-CN" altLang="en-US" sz="2400" dirty="0"/>
              <a:t>特征子集选择与特征重构</a:t>
            </a: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421745"/>
            <a:ext cx="9267497" cy="1299218"/>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747795" y="5532745"/>
            <a:ext cx="8994096" cy="1077218"/>
          </a:xfrm>
          <a:prstGeom prst="rect">
            <a:avLst/>
          </a:prstGeom>
        </p:spPr>
        <p:txBody>
          <a:bodyPr wrap="squar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如何去除和减弱文本信息噪声和变形的影响是文本信息处理软件所遇到的一个重要的问题</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网络信息内容预处理概述</a:t>
            </a:r>
          </a:p>
        </p:txBody>
      </p:sp>
      <p:sp>
        <p:nvSpPr>
          <p:cNvPr id="2" name="矩形 1"/>
          <p:cNvSpPr/>
          <p:nvPr/>
        </p:nvSpPr>
        <p:spPr>
          <a:xfrm>
            <a:off x="7263873" y="4218785"/>
            <a:ext cx="4089927" cy="973472"/>
          </a:xfrm>
          <a:prstGeom prst="rect">
            <a:avLst/>
          </a:prstGeom>
        </p:spPr>
        <p:txBody>
          <a:bodyPr wrap="square">
            <a:spAutoFit/>
          </a:bodyPr>
          <a:lstStyle/>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语义特征提取</a:t>
            </a:r>
            <a:endParaRPr lang="en-US" altLang="zh-CN" sz="2400" dirty="0">
              <a:solidFill>
                <a:schemeClr val="tx1">
                  <a:lumMod val="65000"/>
                  <a:lumOff val="35000"/>
                </a:schemeClr>
              </a:solidFill>
              <a:latin typeface="微软雅黑" pitchFamily="34" charset="-122"/>
              <a:ea typeface="微软雅黑" pitchFamily="34" charset="-122"/>
            </a:endParaRPr>
          </a:p>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向量生成和文本内容分析</a:t>
            </a:r>
            <a:endParaRPr lang="en-US" altLang="zh-CN" sz="2400" dirty="0">
              <a:solidFill>
                <a:schemeClr val="tx1">
                  <a:lumMod val="65000"/>
                  <a:lumOff val="35000"/>
                </a:schemeClr>
              </a:solidFill>
              <a:latin typeface="微软雅黑" pitchFamily="34" charset="-122"/>
              <a:ea typeface="微软雅黑" pitchFamily="34" charset="-122"/>
            </a:endParaRPr>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908" y="1050856"/>
            <a:ext cx="4619914" cy="3046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
        <p:nvSpPr>
          <p:cNvPr id="9"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Tree>
    <p:extLst>
      <p:ext uri="{BB962C8B-B14F-4D97-AF65-F5344CB8AC3E}">
        <p14:creationId xmlns:p14="http://schemas.microsoft.com/office/powerpoint/2010/main" val="2718725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51675" y="1119193"/>
            <a:ext cx="9889099" cy="4154984"/>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中文是以字为基本书写单位，单个字往往不足以表达一个意思，通常认为词是表达语义的最小元素。因此</a:t>
            </a:r>
            <a:r>
              <a:rPr lang="zh-CN" altLang="zh-CN" sz="2400" b="1" dirty="0">
                <a:solidFill>
                  <a:schemeClr val="tx1">
                    <a:lumMod val="65000"/>
                    <a:lumOff val="35000"/>
                  </a:schemeClr>
                </a:solidFill>
                <a:latin typeface="微软雅黑" pitchFamily="34" charset="-122"/>
                <a:ea typeface="微软雅黑" pitchFamily="34" charset="-122"/>
              </a:rPr>
              <a:t>须对中文字符串进行合理的切分</a:t>
            </a:r>
            <a:r>
              <a:rPr lang="zh-CN" altLang="en-US" sz="2400" b="1" dirty="0">
                <a:solidFill>
                  <a:schemeClr val="tx1">
                    <a:lumMod val="65000"/>
                    <a:lumOff val="35000"/>
                  </a:schemeClr>
                </a:solidFill>
                <a:latin typeface="微软雅黑" pitchFamily="34" charset="-122"/>
                <a:ea typeface="微软雅黑" pitchFamily="34" charset="-122"/>
              </a:rPr>
              <a:t>。</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分词算法可分为三大类：基于字符串匹配的分词方法、基于统计的分词方法和基于理解的分词方法。</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在中文分词过程中，有两大难题。（</a:t>
            </a:r>
            <a:r>
              <a:rPr lang="en-US" altLang="zh-CN" sz="2400" b="1" dirty="0">
                <a:solidFill>
                  <a:schemeClr val="tx1">
                    <a:lumMod val="65000"/>
                    <a:lumOff val="35000"/>
                  </a:schemeClr>
                </a:solidFill>
                <a:latin typeface="微软雅黑" pitchFamily="34" charset="-122"/>
                <a:ea typeface="微软雅黑" pitchFamily="34" charset="-122"/>
              </a:rPr>
              <a:t>1</a:t>
            </a:r>
            <a:r>
              <a:rPr lang="zh-CN" altLang="en-US" sz="2400" b="1" dirty="0">
                <a:solidFill>
                  <a:schemeClr val="tx1">
                    <a:lumMod val="65000"/>
                    <a:lumOff val="35000"/>
                  </a:schemeClr>
                </a:solidFill>
                <a:latin typeface="微软雅黑" pitchFamily="34" charset="-122"/>
                <a:ea typeface="微软雅黑" pitchFamily="34" charset="-122"/>
              </a:rPr>
              <a:t>）歧义识别：歧义是指同样的一句话，可能有两种或者更多的切分方法。 （</a:t>
            </a:r>
            <a:r>
              <a:rPr lang="en-US" altLang="zh-CN" sz="2400" b="1" dirty="0">
                <a:solidFill>
                  <a:schemeClr val="tx1">
                    <a:lumMod val="65000"/>
                    <a:lumOff val="35000"/>
                  </a:schemeClr>
                </a:solidFill>
                <a:latin typeface="微软雅黑" pitchFamily="34" charset="-122"/>
                <a:ea typeface="微软雅黑" pitchFamily="34" charset="-122"/>
              </a:rPr>
              <a:t>2</a:t>
            </a:r>
            <a:r>
              <a:rPr lang="zh-CN" altLang="en-US" sz="2400" b="1" dirty="0">
                <a:solidFill>
                  <a:schemeClr val="tx1">
                    <a:lumMod val="65000"/>
                    <a:lumOff val="35000"/>
                  </a:schemeClr>
                </a:solidFill>
                <a:latin typeface="微软雅黑" pitchFamily="34" charset="-122"/>
                <a:ea typeface="微软雅黑" pitchFamily="34" charset="-122"/>
              </a:rPr>
              <a:t>）新词识别：新词，专业术语称为未登录词。也就是那些在字典中都没有收录过，但又确实能称为词的那些词。</a:t>
            </a: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a:xfrm>
            <a:off x="8610600" y="6399214"/>
            <a:ext cx="2743200" cy="365125"/>
          </a:xfrm>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197858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51675" y="1119193"/>
            <a:ext cx="9889099" cy="2677656"/>
          </a:xfrm>
          <a:prstGeom prst="rect">
            <a:avLst/>
          </a:prstGeom>
          <a:noFill/>
        </p:spPr>
        <p:txBody>
          <a:bodyPr wrap="square" rtlCol="0">
            <a:spAutoFit/>
          </a:bodyPr>
          <a:lstStyle/>
          <a:p>
            <a:pPr marL="285750" indent="-285750">
              <a:buFont typeface="Arial" pitchFamily="34" charset="0"/>
              <a:buChar char="•"/>
            </a:pPr>
            <a:r>
              <a:rPr lang="zh-CN" altLang="en-US" sz="2400" b="1" dirty="0">
                <a:solidFill>
                  <a:srgbClr val="FF0000"/>
                </a:solidFill>
                <a:latin typeface="微软雅黑" pitchFamily="34" charset="-122"/>
                <a:ea typeface="微软雅黑" pitchFamily="34" charset="-122"/>
              </a:rPr>
              <a:t>基于字符串匹配的分词方法：又叫做机械分词方法</a:t>
            </a:r>
            <a:r>
              <a:rPr lang="zh-CN" altLang="en-US" sz="2400" b="1" dirty="0">
                <a:solidFill>
                  <a:schemeClr val="tx1">
                    <a:lumMod val="65000"/>
                    <a:lumOff val="35000"/>
                  </a:schemeClr>
                </a:solidFill>
                <a:latin typeface="微软雅黑" pitchFamily="34" charset="-122"/>
                <a:ea typeface="微软雅黑" pitchFamily="34" charset="-122"/>
              </a:rPr>
              <a:t>，它是按照一定的策略将待分析的汉字串与一个“充分大的”机器词典中的词条进行配，若在词典中找到某个字符串，则匹配成功（识别出一个词）。按照扫描方向的不同，串匹配分词方法可以分为正向匹配和逆向匹配；按照不同长度优先匹配的情况，可以分为最大（最长）匹配和最小（最短）匹配；按照是否与词性标注过程相结合，又可以分为单纯分词方法和分词与标注相结合的一体化方法。</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a:xfrm>
            <a:off x="8610600" y="6399214"/>
            <a:ext cx="2743200" cy="365125"/>
          </a:xfrm>
        </p:spPr>
        <p:txBody>
          <a:bodyPr/>
          <a:lstStyle/>
          <a:p>
            <a:pPr>
              <a:defRPr/>
            </a:pPr>
            <a:fld id="{B8A2BE66-3A1D-4F69-92F9-8180C3DFAFD8}" type="slidenum">
              <a:rPr lang="zh-CN" altLang="zh-CN" smtClean="0"/>
              <a:pPr>
                <a:defRPr/>
              </a:pPr>
              <a:t>6</a:t>
            </a:fld>
            <a:endParaRPr lang="zh-CN" altLang="zh-CN"/>
          </a:p>
        </p:txBody>
      </p:sp>
    </p:spTree>
    <p:extLst>
      <p:ext uri="{BB962C8B-B14F-4D97-AF65-F5344CB8AC3E}">
        <p14:creationId xmlns:p14="http://schemas.microsoft.com/office/powerpoint/2010/main" val="409220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51675" y="1600457"/>
            <a:ext cx="9889099" cy="4154984"/>
          </a:xfrm>
          <a:prstGeom prst="rect">
            <a:avLst/>
          </a:prstGeom>
          <a:noFill/>
        </p:spPr>
        <p:txBody>
          <a:bodyPr wrap="square" rtlCol="0">
            <a:spAutoFit/>
          </a:bodyPr>
          <a:lstStyle/>
          <a:p>
            <a:pPr marL="285750" indent="-285750">
              <a:buFont typeface="Arial" pitchFamily="34" charset="0"/>
              <a:buChar char="•"/>
            </a:pPr>
            <a:r>
              <a:rPr lang="zh-CN" altLang="en-US" sz="2400" b="1" dirty="0">
                <a:solidFill>
                  <a:srgbClr val="FF0000"/>
                </a:solidFill>
                <a:latin typeface="微软雅黑" pitchFamily="34" charset="-122"/>
                <a:ea typeface="微软雅黑" pitchFamily="34" charset="-122"/>
              </a:rPr>
              <a:t>基于统计的分词方法：</a:t>
            </a:r>
            <a:r>
              <a:rPr lang="zh-CN" altLang="en-US" sz="2400" b="1" dirty="0">
                <a:solidFill>
                  <a:schemeClr val="tx1">
                    <a:lumMod val="65000"/>
                    <a:lumOff val="35000"/>
                  </a:schemeClr>
                </a:solidFill>
                <a:latin typeface="微软雅黑" pitchFamily="34" charset="-122"/>
                <a:ea typeface="微软雅黑" pitchFamily="34" charset="-122"/>
              </a:rPr>
              <a:t>从形式上看，词是稳定的字的组合，因此在上下文中，相邻的字同时出现的次数越多，就越有可能构成一个词。因此字与字相邻共现的频率或概率能够较好的反映成词的可信度。可以对语料中相邻共现的各个字的组合的频度进行统计，计算它们的互现信息。</a:t>
            </a: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定义两个字的互现信息，计算两个汉字</a:t>
            </a:r>
            <a:r>
              <a:rPr lang="en-US" altLang="zh-CN" sz="2400" b="1" dirty="0">
                <a:solidFill>
                  <a:schemeClr val="tx1">
                    <a:lumMod val="65000"/>
                    <a:lumOff val="35000"/>
                  </a:schemeClr>
                </a:solidFill>
                <a:latin typeface="微软雅黑" pitchFamily="34" charset="-122"/>
                <a:ea typeface="微软雅黑" pitchFamily="34" charset="-122"/>
              </a:rPr>
              <a:t>X</a:t>
            </a:r>
            <a:r>
              <a:rPr lang="zh-CN" altLang="en-US" sz="2400" b="1" dirty="0">
                <a:solidFill>
                  <a:schemeClr val="tx1">
                    <a:lumMod val="65000"/>
                    <a:lumOff val="35000"/>
                  </a:schemeClr>
                </a:solidFill>
                <a:latin typeface="微软雅黑" pitchFamily="34" charset="-122"/>
                <a:ea typeface="微软雅黑" pitchFamily="34" charset="-122"/>
              </a:rPr>
              <a:t>、</a:t>
            </a:r>
            <a:r>
              <a:rPr lang="en-US" altLang="zh-CN" sz="2400" b="1" dirty="0">
                <a:solidFill>
                  <a:schemeClr val="tx1">
                    <a:lumMod val="65000"/>
                    <a:lumOff val="35000"/>
                  </a:schemeClr>
                </a:solidFill>
                <a:latin typeface="微软雅黑" pitchFamily="34" charset="-122"/>
                <a:ea typeface="微软雅黑" pitchFamily="34" charset="-122"/>
              </a:rPr>
              <a:t>Y</a:t>
            </a:r>
            <a:r>
              <a:rPr lang="zh-CN" altLang="en-US" sz="2400" b="1" dirty="0">
                <a:solidFill>
                  <a:schemeClr val="tx1">
                    <a:lumMod val="65000"/>
                    <a:lumOff val="35000"/>
                  </a:schemeClr>
                </a:solidFill>
                <a:latin typeface="微软雅黑" pitchFamily="34" charset="-122"/>
                <a:ea typeface="微软雅黑" pitchFamily="34" charset="-122"/>
              </a:rPr>
              <a:t>的相邻共现概率。互现信息体现了汉字之间结合关系的紧密程度。当紧密程度高于某一个阈值时，便可认为此字组可能构成了一个词。这种方法只需对语料中的字组频度进行统计，不需要切分词典，因而又叫做无词典分词法或统计取词方法。</a:t>
            </a: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a:xfrm>
            <a:off x="8610600" y="6399214"/>
            <a:ext cx="2743200" cy="365125"/>
          </a:xfrm>
        </p:spPr>
        <p:txBody>
          <a:bodyPr/>
          <a:lstStyle/>
          <a:p>
            <a:pPr>
              <a:defRPr/>
            </a:pPr>
            <a:fld id="{B8A2BE66-3A1D-4F69-92F9-8180C3DFAFD8}" type="slidenum">
              <a:rPr lang="zh-CN" altLang="zh-CN" smtClean="0"/>
              <a:pPr>
                <a:defRPr/>
              </a:pPr>
              <a:t>7</a:t>
            </a:fld>
            <a:endParaRPr lang="zh-CN" altLang="zh-CN"/>
          </a:p>
        </p:txBody>
      </p:sp>
    </p:spTree>
    <p:extLst>
      <p:ext uri="{BB962C8B-B14F-4D97-AF65-F5344CB8AC3E}">
        <p14:creationId xmlns:p14="http://schemas.microsoft.com/office/powerpoint/2010/main" val="232587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051675" y="1600457"/>
            <a:ext cx="9889099" cy="3046988"/>
          </a:xfrm>
          <a:prstGeom prst="rect">
            <a:avLst/>
          </a:prstGeom>
          <a:noFill/>
        </p:spPr>
        <p:txBody>
          <a:bodyPr wrap="square" rtlCol="0">
            <a:spAutoFit/>
          </a:bodyPr>
          <a:lstStyle/>
          <a:p>
            <a:pPr marL="285750" indent="-285750">
              <a:buFont typeface="Arial" pitchFamily="34" charset="0"/>
              <a:buChar char="•"/>
            </a:pPr>
            <a:r>
              <a:rPr lang="zh-CN" altLang="en-US" sz="2400" b="1" dirty="0">
                <a:solidFill>
                  <a:srgbClr val="FF0000"/>
                </a:solidFill>
                <a:latin typeface="微软雅黑" pitchFamily="34" charset="-122"/>
                <a:ea typeface="微软雅黑" pitchFamily="34" charset="-122"/>
              </a:rPr>
              <a:t>基于理解的分词方法：</a:t>
            </a:r>
            <a:r>
              <a:rPr lang="zh-CN" altLang="en-US" sz="2400" b="1" dirty="0">
                <a:solidFill>
                  <a:schemeClr val="tx1">
                    <a:lumMod val="65000"/>
                    <a:lumOff val="35000"/>
                  </a:schemeClr>
                </a:solidFill>
                <a:latin typeface="微软雅黑" pitchFamily="34" charset="-122"/>
                <a:ea typeface="微软雅黑" pitchFamily="34" charset="-122"/>
              </a:rPr>
              <a:t>通过让计算机模拟人对句子的理解，达到识别词的效果。其基本思想就是在分词的同时进行句法、语义分析，利用句法信息和语义信息来处理歧义现象。</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endParaRPr lang="zh-CN" altLang="en-US"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通常包括三个部分：分词子系统、句法语义子系统、总控部分。在总控部分的协调下，分词子系统可以获得有关词、句子等的句法和语义信息来对分词歧义进行判断，即它模拟了人对句子的理解过程。</a:t>
            </a: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a:xfrm>
            <a:off x="8610600" y="6399214"/>
            <a:ext cx="2743200" cy="365125"/>
          </a:xfrm>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154834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28600" y="1958641"/>
            <a:ext cx="4287556" cy="3716508"/>
            <a:chOff x="676367" y="2166511"/>
            <a:chExt cx="3426112" cy="5112029"/>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字符串匹配</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676367" y="3585221"/>
              <a:ext cx="330400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dirty="0">
                  <a:latin typeface="微软雅黑" pitchFamily="34" charset="-122"/>
                  <a:ea typeface="微软雅黑" pitchFamily="34" charset="-122"/>
                </a:rPr>
                <a:t>优点是：分词过程是跟词典作比较，不需要大量的语料库、规则库，其算法简单、复杂性小、对算法作一定的预处理后分词速度较快；</a:t>
              </a:r>
              <a:endParaRPr lang="en-US" altLang="zh-CN" dirty="0">
                <a:latin typeface="微软雅黑" pitchFamily="34" charset="-122"/>
                <a:ea typeface="微软雅黑" pitchFamily="34" charset="-122"/>
              </a:endParaRPr>
            </a:p>
            <a:p>
              <a:pPr marL="285750" indent="-285750">
                <a:lnSpc>
                  <a:spcPct val="130000"/>
                </a:lnSpc>
                <a:buFont typeface="Arial" pitchFamily="34" charset="0"/>
                <a:buChar char="•"/>
              </a:pPr>
              <a:r>
                <a:rPr lang="zh-CN" altLang="en-US" dirty="0">
                  <a:latin typeface="微软雅黑" pitchFamily="34" charset="-122"/>
                  <a:ea typeface="微软雅黑" pitchFamily="34" charset="-122"/>
                </a:rPr>
                <a:t>缺点是：不能消除歧义、识别未登录词，对词典的依赖性比较大，若词典足够大，其效果会更加明显。</a:t>
              </a:r>
              <a:endParaRPr lang="zh-CN" altLang="en-US" b="1" dirty="0">
                <a:latin typeface="微软雅黑" pitchFamily="34" charset="-122"/>
                <a:ea typeface="微软雅黑" pitchFamily="34" charset="-122"/>
              </a:endParaRP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中文分词技术特点</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18" name="组合 17"/>
          <p:cNvGrpSpPr/>
          <p:nvPr/>
        </p:nvGrpSpPr>
        <p:grpSpPr>
          <a:xfrm>
            <a:off x="4516155" y="1854585"/>
            <a:ext cx="4111619" cy="4077740"/>
            <a:chOff x="676367" y="2166511"/>
            <a:chExt cx="3426112" cy="5472127"/>
          </a:xfrm>
        </p:grpSpPr>
        <p:grpSp>
          <p:nvGrpSpPr>
            <p:cNvPr id="19" name="组合 18"/>
            <p:cNvGrpSpPr/>
            <p:nvPr/>
          </p:nvGrpSpPr>
          <p:grpSpPr>
            <a:xfrm>
              <a:off x="3000669" y="2166511"/>
              <a:ext cx="1101810" cy="1281868"/>
              <a:chOff x="3048934" y="2166511"/>
              <a:chExt cx="1101810" cy="1281868"/>
            </a:xfrm>
          </p:grpSpPr>
          <p:sp>
            <p:nvSpPr>
              <p:cNvPr id="24"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基于统计方法</a:t>
                </a:r>
              </a:p>
            </p:txBody>
          </p:sp>
          <p:cxnSp>
            <p:nvCxnSpPr>
              <p:cNvPr id="25" name="直接连接符 24"/>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0" name="矩形 8"/>
            <p:cNvSpPr>
              <a:spLocks noChangeArrowheads="1"/>
            </p:cNvSpPr>
            <p:nvPr/>
          </p:nvSpPr>
          <p:spPr bwMode="auto">
            <a:xfrm>
              <a:off x="676367" y="3585221"/>
              <a:ext cx="3304009" cy="40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dirty="0">
                  <a:latin typeface="微软雅黑" pitchFamily="34" charset="-122"/>
                  <a:ea typeface="微软雅黑" pitchFamily="34" charset="-122"/>
                </a:rPr>
                <a:t>优点是：由于是基于统计规律的，对未登录词的识别表现出了一定的优越性，不需要预设词典；</a:t>
              </a:r>
              <a:endParaRPr lang="en-US" altLang="zh-CN" dirty="0">
                <a:latin typeface="微软雅黑" pitchFamily="34" charset="-122"/>
                <a:ea typeface="微软雅黑" pitchFamily="34" charset="-122"/>
              </a:endParaRPr>
            </a:p>
            <a:p>
              <a:pPr marL="285750" indent="-285750">
                <a:lnSpc>
                  <a:spcPct val="130000"/>
                </a:lnSpc>
                <a:buFont typeface="Arial" pitchFamily="34" charset="0"/>
                <a:buChar char="•"/>
              </a:pPr>
              <a:r>
                <a:rPr lang="zh-CN" altLang="en-US" dirty="0">
                  <a:latin typeface="微软雅黑" pitchFamily="34" charset="-122"/>
                  <a:ea typeface="微软雅黑" pitchFamily="34" charset="-122"/>
                </a:rPr>
                <a:t>缺点是：需要一个足够大的语料库来统计训练，其正确性很大程度上依赖训练语料库的质量好坏，算法较为复杂，计算量大，周期长，但是都较为常见，处理速度一般。</a:t>
              </a:r>
              <a:endParaRPr lang="zh-CN" altLang="en-US" b="1" dirty="0">
                <a:latin typeface="微软雅黑" pitchFamily="34" charset="-122"/>
                <a:ea typeface="微软雅黑" pitchFamily="34" charset="-122"/>
              </a:endParaRPr>
            </a:p>
          </p:txBody>
        </p:sp>
      </p:grpSp>
      <p:grpSp>
        <p:nvGrpSpPr>
          <p:cNvPr id="27" name="组合 26"/>
          <p:cNvGrpSpPr/>
          <p:nvPr/>
        </p:nvGrpSpPr>
        <p:grpSpPr>
          <a:xfrm>
            <a:off x="8248074" y="1854585"/>
            <a:ext cx="3943926" cy="3277621"/>
            <a:chOff x="676367" y="2166511"/>
            <a:chExt cx="3426112" cy="5472127"/>
          </a:xfrm>
        </p:grpSpPr>
        <p:grpSp>
          <p:nvGrpSpPr>
            <p:cNvPr id="28" name="组合 27"/>
            <p:cNvGrpSpPr/>
            <p:nvPr/>
          </p:nvGrpSpPr>
          <p:grpSpPr>
            <a:xfrm>
              <a:off x="3000669" y="2166511"/>
              <a:ext cx="1101810" cy="1281868"/>
              <a:chOff x="3048934" y="2166511"/>
              <a:chExt cx="1101810" cy="1281868"/>
            </a:xfrm>
          </p:grpSpPr>
          <p:sp>
            <p:nvSpPr>
              <p:cNvPr id="30"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基于理解方法</a:t>
                </a:r>
              </a:p>
            </p:txBody>
          </p:sp>
          <p:cxnSp>
            <p:nvCxnSpPr>
              <p:cNvPr id="31" name="直接连接符 30"/>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9" name="矩形 8"/>
            <p:cNvSpPr>
              <a:spLocks noChangeArrowheads="1"/>
            </p:cNvSpPr>
            <p:nvPr/>
          </p:nvSpPr>
          <p:spPr bwMode="auto">
            <a:xfrm>
              <a:off x="676367" y="3585221"/>
              <a:ext cx="3304009" cy="40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30000"/>
                </a:lnSpc>
                <a:buFont typeface="Arial" pitchFamily="34" charset="0"/>
                <a:buChar char="•"/>
              </a:pPr>
              <a:r>
                <a:rPr lang="zh-CN" altLang="en-US" dirty="0">
                  <a:latin typeface="微软雅黑" pitchFamily="34" charset="-122"/>
                  <a:ea typeface="微软雅黑" pitchFamily="34" charset="-122"/>
                </a:rPr>
                <a:t>优点是：由于能理解字符串含义，对未登录词具有很强的识别能力，能很好的解决歧义问题，不需要词典及大量语料库训练；</a:t>
              </a:r>
              <a:endParaRPr lang="en-US" altLang="zh-CN" dirty="0">
                <a:latin typeface="微软雅黑" pitchFamily="34" charset="-122"/>
                <a:ea typeface="微软雅黑" pitchFamily="34" charset="-122"/>
              </a:endParaRPr>
            </a:p>
            <a:p>
              <a:pPr marL="285750" indent="-285750">
                <a:lnSpc>
                  <a:spcPct val="130000"/>
                </a:lnSpc>
                <a:buFont typeface="Arial" pitchFamily="34" charset="0"/>
                <a:buChar char="•"/>
              </a:pPr>
              <a:r>
                <a:rPr lang="zh-CN" altLang="en-US" dirty="0">
                  <a:latin typeface="微软雅黑" pitchFamily="34" charset="-122"/>
                  <a:ea typeface="微软雅黑" pitchFamily="34" charset="-122"/>
                </a:rPr>
                <a:t>缺点是：需要一个准确、完备的规则库，依赖性较强，效果好坏往往取决于规则库的完整性。算法比较复杂、实现技术难度较大，处理速度比较慢。</a:t>
              </a:r>
              <a:endParaRPr lang="zh-CN" altLang="en-US" b="1" dirty="0">
                <a:latin typeface="微软雅黑" pitchFamily="34" charset="-122"/>
                <a:ea typeface="微软雅黑" pitchFamily="34" charset="-122"/>
              </a:endParaRPr>
            </a:p>
          </p:txBody>
        </p:sp>
      </p:gr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28" y="1635821"/>
            <a:ext cx="1958326" cy="865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817" y="1418964"/>
            <a:ext cx="1728000" cy="1321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7775" y="1440470"/>
            <a:ext cx="1728000" cy="1256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a:xfrm>
            <a:off x="8610600" y="6399214"/>
            <a:ext cx="2743200" cy="365125"/>
          </a:xfrm>
        </p:spPr>
        <p:txBody>
          <a:bodyPr/>
          <a:lstStyle/>
          <a:p>
            <a:pPr>
              <a:defRPr/>
            </a:pPr>
            <a:fld id="{B8A2BE66-3A1D-4F69-92F9-8180C3DFAFD8}" type="slidenum">
              <a:rPr lang="zh-CN" altLang="zh-CN" smtClean="0"/>
              <a:pPr>
                <a:defRPr/>
              </a:pPr>
              <a:t>9</a:t>
            </a:fld>
            <a:endParaRPr lang="zh-CN" altLang="zh-CN"/>
          </a:p>
        </p:txBody>
      </p:sp>
    </p:spTree>
    <p:extLst>
      <p:ext uri="{BB962C8B-B14F-4D97-AF65-F5344CB8AC3E}">
        <p14:creationId xmlns:p14="http://schemas.microsoft.com/office/powerpoint/2010/main" val="2126967938"/>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10011</TotalTime>
  <Words>5018</Words>
  <Application>Microsoft Office PowerPoint</Application>
  <PresentationFormat>宽屏</PresentationFormat>
  <Paragraphs>319</Paragraphs>
  <Slides>35</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黑体</vt:lpstr>
      <vt:lpstr>方正粗宋简体</vt:lpstr>
      <vt:lpstr>Calibri Light</vt:lpstr>
      <vt:lpstr>微软雅黑</vt:lpstr>
      <vt:lpstr>Calibri</vt:lpstr>
      <vt:lpstr>宋体</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Adm</cp:lastModifiedBy>
  <cp:revision>399</cp:revision>
  <dcterms:created xsi:type="dcterms:W3CDTF">2014-04-19T11:56:09Z</dcterms:created>
  <dcterms:modified xsi:type="dcterms:W3CDTF">2022-05-11T13:10:16Z</dcterms:modified>
</cp:coreProperties>
</file>